
<file path=[Content_Types].xml><?xml version="1.0" encoding="utf-8"?>
<Types xmlns="http://schemas.openxmlformats.org/package/2006/content-types">
  <Override PartName="/ppt/slideLayouts/slideLayout10.xml" ContentType="application/vnd.openxmlformats-officedocument.presentationml.slideLayout+xml"/>
  <Default Extension="gif" ContentType="image/gif"/>
  <Override PartName="/ppt/slides/slide69.xml" ContentType="application/vnd.openxmlformats-officedocument.presentationml.slide+xml"/>
  <Override PartName="/ppt/slides/slide14.xml" ContentType="application/vnd.openxmlformats-officedocument.presentationml.slide+xml"/>
  <Default Extension="rels" ContentType="application/vnd.openxmlformats-package.relationships+xml"/>
  <Override PartName="/ppt/slides/slide62.xml" ContentType="application/vnd.openxmlformats-officedocument.presentationml.slide+xml"/>
  <Override PartName="/ppt/slides/slide78.xml" ContentType="application/vnd.openxmlformats-officedocument.presentationml.slide+xml"/>
  <Default Extension="xml" ContentType="application/xml"/>
  <Override PartName="/ppt/slides/slide45.xml" ContentType="application/vnd.openxmlformats-officedocument.presentationml.slide+xml"/>
  <Override PartName="/ppt/tableStyles.xml" ContentType="application/vnd.openxmlformats-officedocument.presentationml.tableStyles+xml"/>
  <Override PartName="/ppt/slides/slide28.xml" ContentType="application/vnd.openxmlformats-officedocument.presentationml.slide+xml"/>
  <Override PartName="/ppt/slides/slide54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slides/slide5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68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s/slide61.xml" ContentType="application/vnd.openxmlformats-officedocument.presentationml.slide+xml"/>
  <Override PartName="/ppt/slides/slide77.xml" ContentType="application/vnd.openxmlformats-officedocument.presentationml.slide+xml"/>
  <Override PartName="/ppt/slides/slide44.xml" ContentType="application/vnd.openxmlformats-officedocument.presentationml.slide+xml"/>
  <Override PartName="/ppt/slides/slide27.xml" ContentType="application/vnd.openxmlformats-officedocument.presentationml.slide+xml"/>
  <Override PartName="/ppt/slides/slide53.xml" ContentType="application/vnd.openxmlformats-officedocument.presentationml.slide+xml"/>
  <Override PartName="/ppt/slides/slide20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Layouts/slideLayout4.xml" ContentType="application/vnd.openxmlformats-officedocument.presentationml.slideLayout+xml"/>
  <Default Extension="png" ContentType="image/png"/>
  <Override PartName="/ppt/slides/slide67.xml" ContentType="application/vnd.openxmlformats-officedocument.presentationml.slide+xml"/>
  <Override PartName="/ppt/slides/slide12.xml" ContentType="application/vnd.openxmlformats-officedocument.presentationml.slide+xml"/>
  <Override PartName="/ppt/slides/slide60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slides/slide43.xml" ContentType="application/vnd.openxmlformats-officedocument.presentationml.slide+xml"/>
  <Override PartName="/ppt/slides/slide59.xml" ContentType="application/vnd.openxmlformats-officedocument.presentationml.slide+xml"/>
  <Override PartName="/ppt/slides/slide26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52.xml" ContentType="application/vnd.openxmlformats-officedocument.presentationml.slide+xml"/>
  <Override PartName="/ppt/slides/slide35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8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66.xml" ContentType="application/vnd.openxmlformats-officedocument.presentationml.slide+xml"/>
  <Override PartName="/ppt/slides/slide11.xml" ContentType="application/vnd.openxmlformats-officedocument.presentationml.slide+xml"/>
  <Override PartName="/ppt/slides/slide49.xml" ContentType="application/vnd.openxmlformats-officedocument.presentationml.slide+xml"/>
  <Override PartName="/ppt/slides/slide75.xml" ContentType="application/vnd.openxmlformats-officedocument.presentationml.slide+xml"/>
  <Override PartName="/ppt/slides/slide42.xml" ContentType="application/vnd.openxmlformats-officedocument.presentationml.slide+xml"/>
  <Override PartName="/ppt/slides/slide58.xml" ContentType="application/vnd.openxmlformats-officedocument.presentationml.slide+xml"/>
  <Override PartName="/ppt/slides/slide25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51.xml" ContentType="application/vnd.openxmlformats-officedocument.presentationml.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8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65.xml" ContentType="application/vnd.openxmlformats-officedocument.presentationml.slide+xml"/>
  <Override PartName="/ppt/slides/slide10.xml" ContentType="application/vnd.openxmlformats-officedocument.presentationml.slide+xml"/>
  <Override PartName="/docProps/app.xml" ContentType="application/vnd.openxmlformats-officedocument.extended-properties+xml"/>
  <Override PartName="/ppt/slides/slide48.xml" ContentType="application/vnd.openxmlformats-officedocument.presentationml.slide+xml"/>
  <Override PartName="/ppt/slides/slide74.xml" ContentType="application/vnd.openxmlformats-officedocument.presentationml.slide+xml"/>
  <Override PartName="/ppt/slides/slide41.xml" ContentType="application/vnd.openxmlformats-officedocument.presentationml.slide+xml"/>
  <Override PartName="/ppt/slides/slide57.xml" ContentType="application/vnd.openxmlformats-officedocument.presentationml.slide+xml"/>
  <Override PartName="/ppt/slides/slide24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50.xml" ContentType="application/vnd.openxmlformats-officedocument.presentationml.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81.xml" ContentType="application/vnd.openxmlformats-officedocument.presentationml.slide+xml"/>
  <Override PartName="/ppt/slideLayouts/slideLayout1.xml" ContentType="application/vnd.openxmlformats-officedocument.presentationml.slideLayout+xml"/>
  <Override PartName="/ppt/viewProps.xml" ContentType="application/vnd.openxmlformats-officedocument.presentationml.viewProps+xml"/>
  <Override PartName="/ppt/slides/slide64.xml" ContentType="application/vnd.openxmlformats-officedocument.presentationml.slide+xml"/>
  <Default Extension="jpeg" ContentType="image/jpeg"/>
  <Override PartName="/ppt/slides/slide47.xml" ContentType="application/vnd.openxmlformats-officedocument.presentationml.slide+xml"/>
  <Override PartName="/ppt/slides/slide73.xml" ContentType="application/vnd.openxmlformats-officedocument.presentationml.slide+xml"/>
  <Override PartName="/ppt/slides/slide40.xml" ContentType="application/vnd.openxmlformats-officedocument.presentationml.slide+xml"/>
  <Override PartName="/ppt/slides/slide56.xml" ContentType="application/vnd.openxmlformats-officedocument.presentationml.slide+xml"/>
  <Override PartName="/ppt/slides/slide23.xml" ContentType="application/vnd.openxmlformats-officedocument.presentationml.slide+xml"/>
  <Override PartName="/ppt/slides/slide39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71.xml" ContentType="application/vnd.openxmlformats-officedocument.presentationml.slide+xml"/>
  <Override PartName="/ppt/slides/slide3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15.xml" ContentType="application/vnd.openxmlformats-officedocument.presentationml.slide+xml"/>
  <Override PartName="/ppt/slides/slide80.xml" ContentType="application/vnd.openxmlformats-officedocument.presentationml.slide+xml"/>
  <Override PartName="/ppt/slides/slide63.xml" ContentType="application/vnd.openxmlformats-officedocument.presentationml.slide+xml"/>
  <Override PartName="/ppt/slides/slide79.xml" ContentType="application/vnd.openxmlformats-officedocument.presentationml.slide+xml"/>
  <Override PartName="/ppt/slides/slide46.xml" ContentType="application/vnd.openxmlformats-officedocument.presentationml.slide+xml"/>
  <Override PartName="/ppt/slides/slide72.xml" ContentType="application/vnd.openxmlformats-officedocument.presentationml.slide+xml"/>
  <Override PartName="/ppt/slides/slide29.xml" ContentType="application/vnd.openxmlformats-officedocument.presentationml.slide+xml"/>
  <Override PartName="/ppt/slides/slide55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Default Extension="bin" ContentType="application/vnd.openxmlformats-officedocument.presentationml.printerSettings"/>
  <Override PartName="/ppt/slides/slide70.xml" ContentType="application/vnd.openxmlformats-officedocument.presentationml.slide+xml"/>
  <Override PartName="/ppt/slides/slide31.xml" ContentType="application/vnd.openxmlformats-officedocument.presentationml.slide+xml"/>
  <Override PartName="/ppt/slideLayouts/slideLayout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00" r:id="rId1"/>
  </p:sldMasterIdLst>
  <p:sldIdLst>
    <p:sldId id="256" r:id="rId2"/>
    <p:sldId id="262" r:id="rId3"/>
    <p:sldId id="257" r:id="rId4"/>
    <p:sldId id="263" r:id="rId5"/>
    <p:sldId id="287" r:id="rId6"/>
    <p:sldId id="288" r:id="rId7"/>
    <p:sldId id="289" r:id="rId8"/>
    <p:sldId id="290" r:id="rId9"/>
    <p:sldId id="291" r:id="rId10"/>
    <p:sldId id="292" r:id="rId11"/>
    <p:sldId id="295" r:id="rId12"/>
    <p:sldId id="293" r:id="rId13"/>
    <p:sldId id="294" r:id="rId14"/>
    <p:sldId id="269" r:id="rId15"/>
    <p:sldId id="258" r:id="rId16"/>
    <p:sldId id="268" r:id="rId17"/>
    <p:sldId id="259" r:id="rId18"/>
    <p:sldId id="311" r:id="rId19"/>
    <p:sldId id="312" r:id="rId20"/>
    <p:sldId id="260" r:id="rId21"/>
    <p:sldId id="264" r:id="rId22"/>
    <p:sldId id="270" r:id="rId23"/>
    <p:sldId id="265" r:id="rId24"/>
    <p:sldId id="266" r:id="rId25"/>
    <p:sldId id="296" r:id="rId26"/>
    <p:sldId id="297" r:id="rId27"/>
    <p:sldId id="275" r:id="rId28"/>
    <p:sldId id="276" r:id="rId29"/>
    <p:sldId id="286" r:id="rId30"/>
    <p:sldId id="261" r:id="rId31"/>
    <p:sldId id="277" r:id="rId32"/>
    <p:sldId id="310" r:id="rId33"/>
    <p:sldId id="267" r:id="rId34"/>
    <p:sldId id="308" r:id="rId35"/>
    <p:sldId id="309" r:id="rId36"/>
    <p:sldId id="278" r:id="rId37"/>
    <p:sldId id="279" r:id="rId38"/>
    <p:sldId id="281" r:id="rId39"/>
    <p:sldId id="282" r:id="rId40"/>
    <p:sldId id="280" r:id="rId41"/>
    <p:sldId id="298" r:id="rId42"/>
    <p:sldId id="299" r:id="rId43"/>
    <p:sldId id="300" r:id="rId44"/>
    <p:sldId id="301" r:id="rId45"/>
    <p:sldId id="304" r:id="rId46"/>
    <p:sldId id="271" r:id="rId47"/>
    <p:sldId id="313" r:id="rId48"/>
    <p:sldId id="283" r:id="rId49"/>
    <p:sldId id="273" r:id="rId50"/>
    <p:sldId id="274" r:id="rId51"/>
    <p:sldId id="285" r:id="rId52"/>
    <p:sldId id="284" r:id="rId53"/>
    <p:sldId id="314" r:id="rId54"/>
    <p:sldId id="316" r:id="rId55"/>
    <p:sldId id="317" r:id="rId56"/>
    <p:sldId id="318" r:id="rId57"/>
    <p:sldId id="322" r:id="rId58"/>
    <p:sldId id="315" r:id="rId59"/>
    <p:sldId id="319" r:id="rId60"/>
    <p:sldId id="325" r:id="rId61"/>
    <p:sldId id="326" r:id="rId62"/>
    <p:sldId id="327" r:id="rId63"/>
    <p:sldId id="328" r:id="rId64"/>
    <p:sldId id="329" r:id="rId65"/>
    <p:sldId id="323" r:id="rId66"/>
    <p:sldId id="320" r:id="rId67"/>
    <p:sldId id="330" r:id="rId68"/>
    <p:sldId id="332" r:id="rId69"/>
    <p:sldId id="333" r:id="rId70"/>
    <p:sldId id="334" r:id="rId71"/>
    <p:sldId id="335" r:id="rId72"/>
    <p:sldId id="339" r:id="rId73"/>
    <p:sldId id="336" r:id="rId74"/>
    <p:sldId id="324" r:id="rId75"/>
    <p:sldId id="321" r:id="rId76"/>
    <p:sldId id="337" r:id="rId77"/>
    <p:sldId id="340" r:id="rId78"/>
    <p:sldId id="341" r:id="rId79"/>
    <p:sldId id="342" r:id="rId80"/>
    <p:sldId id="343" r:id="rId81"/>
    <p:sldId id="338" r:id="rId82"/>
    <p:sldId id="345" r:id="rId83"/>
    <p:sldId id="344" r:id="rId8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 showGuides="1">
      <p:cViewPr varScale="1">
        <p:scale>
          <a:sx n="112" d="100"/>
          <a:sy n="112" d="100"/>
        </p:scale>
        <p:origin x="-7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14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printerSettings" Target="printerSettings/printerSettings1.bin"/><Relationship Id="rId86" Type="http://schemas.openxmlformats.org/officeDocument/2006/relationships/presProps" Target="presProps.xml"/><Relationship Id="rId87" Type="http://schemas.openxmlformats.org/officeDocument/2006/relationships/viewProps" Target="viewProps.xml"/><Relationship Id="rId88" Type="http://schemas.openxmlformats.org/officeDocument/2006/relationships/theme" Target="theme/theme1.xml"/><Relationship Id="rId8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7"/>
          <p:cNvGrpSpPr/>
          <p:nvPr/>
        </p:nvGrpSpPr>
        <p:grpSpPr>
          <a:xfrm>
            <a:off x="486873" y="411480"/>
            <a:ext cx="8170255" cy="6035040"/>
            <a:chOff x="486873" y="411480"/>
            <a:chExt cx="8170255" cy="6035040"/>
          </a:xfrm>
        </p:grpSpPr>
        <p:pic>
          <p:nvPicPr>
            <p:cNvPr id="12" name="Picture 11" descr="PaperPanel-Title.jpg"/>
            <p:cNvPicPr>
              <a:picLocks noChangeAspect="1"/>
            </p:cNvPicPr>
            <p:nvPr/>
          </p:nvPicPr>
          <p:blipFill>
            <a:blip r:embed="rId2"/>
            <a:srcRect r="2128"/>
            <a:stretch>
              <a:fillRect/>
            </a:stretch>
          </p:blipFill>
          <p:spPr>
            <a:xfrm>
              <a:off x="486873" y="411480"/>
              <a:ext cx="8170255" cy="6035040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C764B661-5D9B-4B0A-83C8-FBA80A671FCF}" type="datetime1">
              <a:rPr lang="fr-FR"/>
              <a:pPr/>
              <a:t>11/10/11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2BDB93A9-DE17-42E8-A366-46C30944BF19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17" name="Picture 16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406F-4D60-274F-B543-C1CB8F3D96EB}" type="datetimeFigureOut">
              <a:rPr lang="fr-FR" smtClean="0"/>
              <a:pPr/>
              <a:t>11/10/11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E943-93C6-7144-8A78-B9D3E569E39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aperPanel-Title.jpg"/>
          <p:cNvPicPr>
            <a:picLocks noChangeAspect="1"/>
          </p:cNvPicPr>
          <p:nvPr/>
        </p:nvPicPr>
        <p:blipFill>
          <a:blip r:embed="rId2"/>
          <a:srcRect r="2128"/>
          <a:stretch>
            <a:fillRect/>
          </a:stretch>
        </p:blipFill>
        <p:spPr>
          <a:xfrm>
            <a:off x="486873" y="411480"/>
            <a:ext cx="8170255" cy="6035040"/>
          </a:xfrm>
          <a:prstGeom prst="rect">
            <a:avLst/>
          </a:prstGeom>
          <a:noFill/>
          <a:ln w="12700"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  <a:scene3d>
            <a:camera prst="perspectiveFront" fov="4800000"/>
            <a:lightRig rig="threePt" dir="t"/>
          </a:scene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C764B661-5D9B-4B0A-83C8-FBA80A671FCF}" type="datetime1">
              <a:rPr lang="fr-FR"/>
              <a:pPr/>
              <a:t>11/10/11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/>
          </a:p>
        </p:txBody>
      </p:sp>
      <p:grpSp>
        <p:nvGrpSpPr>
          <p:cNvPr id="6" name="Group 11"/>
          <p:cNvGrpSpPr/>
          <p:nvPr/>
        </p:nvGrpSpPr>
        <p:grpSpPr>
          <a:xfrm>
            <a:off x="562842" y="475488"/>
            <a:ext cx="7982713" cy="5888736"/>
            <a:chOff x="562842" y="475488"/>
            <a:chExt cx="7982713" cy="5888736"/>
          </a:xfrm>
        </p:grpSpPr>
        <p:sp>
          <p:nvSpPr>
            <p:cNvPr id="8" name="Rectangle 7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62842" y="3427528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3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25" name="Picture 24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65515-1FAA-430E-932F-0C9F78E13C75}" type="datetime1">
              <a:rPr lang="fr-FR"/>
              <a:pPr/>
              <a:t>11/10/11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B93A9-DE17-42E8-A366-46C30944BF19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3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15" name="Picture 14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9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7" name="Rectangle 1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9" name="Rectangle 18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406F-4D60-274F-B543-C1CB8F3D96EB}" type="datetimeFigureOut">
              <a:rPr lang="fr-FR" smtClean="0"/>
              <a:pPr/>
              <a:t>11/10/11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E943-93C6-7144-8A78-B9D3E569E39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6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18" name="Picture 17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11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0" name="Rectangle 19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2" name="Rectangle 21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406F-4D60-274F-B543-C1CB8F3D96EB}" type="datetimeFigureOut">
              <a:rPr lang="fr-FR" smtClean="0"/>
              <a:pPr/>
              <a:t>11/10/11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E943-93C6-7144-8A78-B9D3E569E395}" type="slidenum">
              <a:rPr lang="fr-FR" smtClean="0"/>
              <a:pPr/>
              <a:t>‹#›</a:t>
            </a:fld>
            <a:endParaRPr lang="fr-FR"/>
          </a:p>
        </p:txBody>
      </p:sp>
      <p:cxnSp>
        <p:nvCxnSpPr>
          <p:cNvPr id="30" name="Straight Connector 29"/>
          <p:cNvCxnSpPr/>
          <p:nvPr/>
        </p:nvCxnSpPr>
        <p:spPr>
          <a:xfrm rot="16200000" flipH="1">
            <a:off x="2217480" y="4026438"/>
            <a:ext cx="4711326" cy="2286"/>
          </a:xfrm>
          <a:prstGeom prst="line">
            <a:avLst/>
          </a:prstGeom>
          <a:noFill/>
          <a:ln w="12700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Connector 22"/>
          <p:cNvCxnSpPr/>
          <p:nvPr/>
        </p:nvCxnSpPr>
        <p:spPr>
          <a:xfrm rot="16200000" flipH="1">
            <a:off x="2217480" y="4026438"/>
            <a:ext cx="4711326" cy="2286"/>
          </a:xfrm>
          <a:prstGeom prst="line">
            <a:avLst/>
          </a:prstGeom>
          <a:noFill/>
          <a:ln w="12700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20" name="Picture 19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7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2" name="Rectangle 21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4" name="Rectangle 23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406F-4D60-274F-B543-C1CB8F3D96EB}" type="datetimeFigureOut">
              <a:rPr lang="fr-FR" smtClean="0"/>
              <a:pPr/>
              <a:t>11/10/11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E943-93C6-7144-8A78-B9D3E569E39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19" name="Picture 18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6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1" name="Rectangle 20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406F-4D60-274F-B543-C1CB8F3D96EB}" type="datetimeFigureOut">
              <a:rPr lang="fr-FR" smtClean="0"/>
              <a:pPr/>
              <a:t>11/10/11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E943-93C6-7144-8A78-B9D3E569E39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3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9" name="Group 2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pic>
            <p:nvPicPr>
              <p:cNvPr id="28" name="Picture 27" descr="PaperPanel-Base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2880" y="173699"/>
                <a:ext cx="8778240" cy="6510602"/>
              </a:xfrm>
              <a:prstGeom prst="rect">
                <a:avLst/>
              </a:prstGeom>
              <a:noFill/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</p:pic>
          <p:grpSp>
            <p:nvGrpSpPr>
              <p:cNvPr id="10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30" name="Rectangle 2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406F-4D60-274F-B543-C1CB8F3D96EB}" type="datetimeFigureOut">
              <a:rPr lang="fr-FR" smtClean="0"/>
              <a:pPr/>
              <a:t>11/10/11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E943-93C6-7144-8A78-B9D3E569E39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ontenu, imag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3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9" name="Group 2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pic>
            <p:nvPicPr>
              <p:cNvPr id="21" name="Picture 20" descr="PaperPanel-Base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2880" y="173699"/>
                <a:ext cx="8778240" cy="6510602"/>
              </a:xfrm>
              <a:prstGeom prst="rect">
                <a:avLst/>
              </a:prstGeom>
              <a:noFill/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</p:pic>
          <p:grpSp>
            <p:nvGrpSpPr>
              <p:cNvPr id="10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3" name="Rectangle 22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406F-4D60-274F-B543-C1CB8F3D96EB}" type="datetimeFigureOut">
              <a:rPr lang="fr-FR" smtClean="0"/>
              <a:pPr/>
              <a:t>11/10/11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E943-93C6-7144-8A78-B9D3E569E395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5" name="Rectangle 14"/>
          <p:cNvSpPr/>
          <p:nvPr/>
        </p:nvSpPr>
        <p:spPr>
          <a:xfrm rot="10800000">
            <a:off x="258763" y="1594462"/>
            <a:ext cx="3575304" cy="640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25" name="Rectangle 24"/>
          <p:cNvSpPr/>
          <p:nvPr/>
        </p:nvSpPr>
        <p:spPr>
          <a:xfrm rot="10800000">
            <a:off x="258763" y="1594462"/>
            <a:ext cx="3575304" cy="640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9" name="Group 2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pic>
            <p:nvPicPr>
              <p:cNvPr id="36" name="Picture 35" descr="PaperPanel-Base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2880" y="173699"/>
                <a:ext cx="8778240" cy="6510602"/>
              </a:xfrm>
              <a:prstGeom prst="rect">
                <a:avLst/>
              </a:prstGeom>
              <a:noFill/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</p:pic>
          <p:grpSp>
            <p:nvGrpSpPr>
              <p:cNvPr id="10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38" name="Rectangle 37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5" name="Rectangle 34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406F-4D60-274F-B543-C1CB8F3D96EB}" type="datetimeFigureOut">
              <a:rPr lang="fr-FR" smtClean="0"/>
              <a:pPr/>
              <a:t>11/10/11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E943-93C6-7144-8A78-B9D3E569E39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6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36" name="Picture 35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9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38" name="Rectangle 37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39" name="Straight Connector 38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3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406F-4D60-274F-B543-C1CB8F3D96EB}" type="datetimeFigureOut">
              <a:rPr lang="fr-FR" smtClean="0"/>
              <a:pPr/>
              <a:t>11/10/11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E943-93C6-7144-8A78-B9D3E569E395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256032" y="4203192"/>
            <a:ext cx="8622792" cy="640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256032" y="4203192"/>
            <a:ext cx="8622792" cy="640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21" name="Picture 20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406F-4D60-274F-B543-C1CB8F3D96EB}" type="datetimeFigureOut">
              <a:rPr lang="fr-FR" smtClean="0"/>
              <a:pPr/>
              <a:t>11/10/11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E943-93C6-7144-8A78-B9D3E569E39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pic>
          <p:nvPicPr>
            <p:cNvPr id="21" name="Picture 20" descr="PaperPanel-Ba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" y="173699"/>
              <a:ext cx="8778240" cy="6510602"/>
            </a:xfrm>
            <a:prstGeom prst="rect">
              <a:avLst/>
            </a:prstGeom>
            <a:noFill/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</p:pic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406F-4D60-274F-B543-C1CB8F3D96EB}" type="datetimeFigureOut">
              <a:rPr lang="fr-FR" smtClean="0"/>
              <a:pPr/>
              <a:t>11/10/11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E943-93C6-7144-8A78-B9D3E569E395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26" name="Rectangle 25"/>
          <p:cNvSpPr/>
          <p:nvPr/>
        </p:nvSpPr>
        <p:spPr>
          <a:xfrm rot="5400000">
            <a:off x="4242277" y="3274090"/>
            <a:ext cx="6135624" cy="640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 rot="5400000">
            <a:off x="4242277" y="3274090"/>
            <a:ext cx="6135624" cy="6400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7651406F-4D60-274F-B543-C1CB8F3D96EB}" type="datetimeFigureOut">
              <a:rPr lang="fr-FR" smtClean="0"/>
              <a:pPr/>
              <a:t>11/10/11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1BC5E943-93C6-7144-8A78-B9D3E569E395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gi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 CHIFFRAGE</a:t>
            </a:r>
            <a:br>
              <a:rPr lang="fr-FR" dirty="0" smtClean="0"/>
            </a:br>
            <a:r>
              <a:rPr lang="fr-FR" dirty="0" smtClean="0"/>
              <a:t>pour les </a:t>
            </a:r>
            <a:r>
              <a:rPr lang="fr-FR" strike="sngStrike" dirty="0" smtClean="0"/>
              <a:t>nuls</a:t>
            </a:r>
            <a:r>
              <a:rPr lang="fr-FR" dirty="0" smtClean="0"/>
              <a:t> étudiants</a:t>
            </a:r>
            <a:endParaRPr lang="fr-FR" strike="sngStrik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notation</a:t>
            </a:r>
            <a:endParaRPr lang="fr-FR" dirty="0"/>
          </a:p>
        </p:txBody>
      </p:sp>
      <p:pic>
        <p:nvPicPr>
          <p:cNvPr id="4" name="Espace réservé du contenu 3" descr="antiphon1250.gif"/>
          <p:cNvPicPr>
            <a:picLocks noGrp="1" noChangeAspect="1"/>
          </p:cNvPicPr>
          <p:nvPr>
            <p:ph idx="1"/>
          </p:nvPr>
        </p:nvPicPr>
        <p:blipFill>
          <a:blip r:embed="rId2"/>
          <a:srcRect l="-26276" r="-26276"/>
          <a:stretch>
            <a:fillRect/>
          </a:stretch>
        </p:blipFill>
        <p:spPr>
          <a:xfrm>
            <a:off x="900112" y="2133601"/>
            <a:ext cx="7345363" cy="39319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 la notation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Toute notation est par essence </a:t>
            </a:r>
            <a:r>
              <a:rPr lang="fr-FR" i="1" dirty="0" smtClean="0"/>
              <a:t>infidèle</a:t>
            </a:r>
            <a:r>
              <a:rPr lang="fr-FR" dirty="0" smtClean="0"/>
              <a:t>, elle ment par omission ; elle gagne en clarté ce qu’elle sacrifie en précision.</a:t>
            </a:r>
          </a:p>
          <a:p>
            <a:r>
              <a:rPr lang="fr-FR" dirty="0" smtClean="0"/>
              <a:t>La notation musicale ne tient pas compte (par ex.) :</a:t>
            </a:r>
          </a:p>
          <a:p>
            <a:pPr lvl="1"/>
            <a:r>
              <a:rPr lang="fr-FR" dirty="0" smtClean="0"/>
              <a:t>De la richesse des harmoniques</a:t>
            </a:r>
          </a:p>
          <a:p>
            <a:pPr lvl="1"/>
            <a:r>
              <a:rPr lang="fr-FR" dirty="0" smtClean="0"/>
              <a:t>Du vibrato</a:t>
            </a:r>
          </a:p>
          <a:p>
            <a:pPr lvl="1"/>
            <a:r>
              <a:rPr lang="fr-FR" dirty="0" smtClean="0"/>
              <a:t>De la justesse expressive</a:t>
            </a:r>
          </a:p>
          <a:p>
            <a:pPr lvl="1"/>
            <a:r>
              <a:rPr lang="fr-FR" dirty="0" err="1" smtClean="0"/>
              <a:t>Etc</a:t>
            </a:r>
            <a:r>
              <a:rPr lang="fr-FR" dirty="0" smtClean="0"/>
              <a:t>…</a:t>
            </a:r>
          </a:p>
          <a:p>
            <a:r>
              <a:rPr lang="fr-FR" dirty="0" smtClean="0"/>
              <a:t>La partition musicale est donc déjà une analyse </a:t>
            </a:r>
            <a:r>
              <a:rPr lang="fr-FR" i="1" dirty="0" smtClean="0"/>
              <a:t>informelle </a:t>
            </a:r>
            <a:r>
              <a:rPr lang="fr-FR" dirty="0" smtClean="0"/>
              <a:t>du son musical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1</a:t>
            </a:r>
            <a:r>
              <a:rPr lang="fr-FR" baseline="30000" dirty="0" smtClean="0"/>
              <a:t>ère</a:t>
            </a:r>
            <a:r>
              <a:rPr lang="fr-FR" dirty="0" smtClean="0"/>
              <a:t> Etape : La basse chiffrée</a:t>
            </a:r>
            <a:endParaRPr lang="fr-FR" dirty="0"/>
          </a:p>
        </p:txBody>
      </p:sp>
      <p:pic>
        <p:nvPicPr>
          <p:cNvPr id="4" name="Espace réservé du contenu 3" descr="DP19888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5361" r="-85361"/>
          <a:stretch>
            <a:fillRect/>
          </a:stretch>
        </p:blipFill>
        <p:spPr>
          <a:xfrm>
            <a:off x="385961" y="1864431"/>
            <a:ext cx="8372078" cy="44815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Juste</a:t>
            </a:r>
            <a:endParaRPr lang="fr-FR" dirty="0"/>
          </a:p>
        </p:txBody>
      </p:sp>
      <p:pic>
        <p:nvPicPr>
          <p:cNvPr id="7" name="Espace réservé du contenu 6" descr="Capture d’écran 2010-10-19 à 10.40.21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3903" r="-3903"/>
          <a:stretch>
            <a:fillRect/>
          </a:stretch>
        </p:blipFill>
        <p:spPr/>
      </p:pic>
      <p:pic>
        <p:nvPicPr>
          <p:cNvPr id="8" name="Espace réservé du contenu 7" descr="Capture d’écran 2010-10-19 à 10.42.01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2803" r="-280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juste</a:t>
            </a:r>
            <a:endParaRPr lang="fr-FR" dirty="0"/>
          </a:p>
        </p:txBody>
      </p:sp>
      <p:pic>
        <p:nvPicPr>
          <p:cNvPr id="5" name="Espace réservé du contenu 4" descr="Capture d’écran 2010-10-19 à 10.42.47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4471" r="-4471"/>
          <a:stretch>
            <a:fillRect/>
          </a:stretch>
        </p:blipFill>
        <p:spPr/>
      </p:pic>
      <p:pic>
        <p:nvPicPr>
          <p:cNvPr id="6" name="Espace réservé du contenu 5" descr="Capture d’écran 2010-10-19 à 10.44.35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2763" r="-276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juste</a:t>
            </a:r>
            <a:endParaRPr lang="fr-FR" dirty="0"/>
          </a:p>
        </p:txBody>
      </p:sp>
      <p:pic>
        <p:nvPicPr>
          <p:cNvPr id="5" name="Espace réservé du contenu 4" descr="Capture d’écran 2010-10-19 à 10.59.11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950" b="-950"/>
          <a:stretch>
            <a:fillRect/>
          </a:stretch>
        </p:blipFill>
        <p:spPr/>
      </p:pic>
      <p:pic>
        <p:nvPicPr>
          <p:cNvPr id="6" name="Espace réservé du contenu 5" descr="Capture d’écran 2010-10-19 à 11.00.22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8817" b="-8817"/>
          <a:stretch>
            <a:fillRect/>
          </a:stretch>
        </p:blipFill>
        <p:spPr>
          <a:xfrm>
            <a:off x="4648199" y="2147888"/>
            <a:ext cx="3566160" cy="39274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faux</a:t>
            </a:r>
            <a:endParaRPr lang="fr-FR" dirty="0"/>
          </a:p>
        </p:txBody>
      </p:sp>
      <p:pic>
        <p:nvPicPr>
          <p:cNvPr id="5" name="Espace réservé du contenu 4" descr="Capture d’écran 2010-10-19 à 11.22.20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832" r="-832"/>
          <a:stretch>
            <a:fillRect/>
          </a:stretch>
        </p:blipFill>
        <p:spPr/>
      </p:pic>
      <p:pic>
        <p:nvPicPr>
          <p:cNvPr id="6" name="Espace réservé du contenu 5" descr="Capture d’écran 2010-10-19 à 11.22.41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3245" r="-324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juste</a:t>
            </a:r>
            <a:endParaRPr lang="fr-FR" dirty="0"/>
          </a:p>
        </p:txBody>
      </p:sp>
      <p:pic>
        <p:nvPicPr>
          <p:cNvPr id="5" name="Espace réservé du contenu 4" descr="Capture d’écran 2010-10-19 à 11.25.33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5076" r="-5076"/>
          <a:stretch>
            <a:fillRect/>
          </a:stretch>
        </p:blipFill>
        <p:spPr/>
      </p:pic>
      <p:pic>
        <p:nvPicPr>
          <p:cNvPr id="6" name="Espace réservé du contenu 5" descr="Capture d’écran 2010-10-19 à 11.25.55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9935" r="-9935"/>
          <a:stretch>
            <a:fillRect/>
          </a:stretch>
        </p:blipFill>
        <p:spPr/>
      </p:pic>
      <p:sp>
        <p:nvSpPr>
          <p:cNvPr id="7" name="Égal 6"/>
          <p:cNvSpPr/>
          <p:nvPr/>
        </p:nvSpPr>
        <p:spPr>
          <a:xfrm>
            <a:off x="4009071" y="3568772"/>
            <a:ext cx="914400" cy="914400"/>
          </a:xfrm>
          <a:prstGeom prst="mathEqual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faux</a:t>
            </a:r>
            <a:endParaRPr lang="fr-FR" dirty="0"/>
          </a:p>
        </p:txBody>
      </p:sp>
      <p:pic>
        <p:nvPicPr>
          <p:cNvPr id="5" name="Espace réservé du contenu 4" descr="Capture d’écran 2010-10-19 à 11.28.43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4810" r="-4810"/>
          <a:stretch>
            <a:fillRect/>
          </a:stretch>
        </p:blipFill>
        <p:spPr>
          <a:xfrm>
            <a:off x="900113" y="2147888"/>
            <a:ext cx="3566160" cy="3927475"/>
          </a:xfrm>
        </p:spPr>
      </p:pic>
      <p:pic>
        <p:nvPicPr>
          <p:cNvPr id="6" name="Espace réservé du contenu 5" descr="Capture d’écran 2010-10-19 à 11.29.03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8871" r="-8871"/>
          <a:stretch>
            <a:fillRect/>
          </a:stretch>
        </p:blipFill>
        <p:spPr/>
      </p:pic>
      <p:sp>
        <p:nvSpPr>
          <p:cNvPr id="7" name="Égal 6"/>
          <p:cNvSpPr/>
          <p:nvPr/>
        </p:nvSpPr>
        <p:spPr>
          <a:xfrm>
            <a:off x="4009073" y="3690362"/>
            <a:ext cx="914400" cy="914400"/>
          </a:xfrm>
          <a:prstGeom prst="mathEqual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faux</a:t>
            </a:r>
            <a:endParaRPr lang="fr-FR" dirty="0"/>
          </a:p>
        </p:txBody>
      </p:sp>
      <p:pic>
        <p:nvPicPr>
          <p:cNvPr id="5" name="Espace réservé du contenu 4" descr="Capture d’écran 2010-10-19 à 11.40.04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4714" r="-4714"/>
          <a:stretch>
            <a:fillRect/>
          </a:stretch>
        </p:blipFill>
        <p:spPr/>
      </p:pic>
      <p:pic>
        <p:nvPicPr>
          <p:cNvPr id="6" name="Espace réservé du contenu 5" descr="Capture d’écran 2010-10-19 à 11.40.27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2419" r="-2419"/>
          <a:stretch>
            <a:fillRect/>
          </a:stretch>
        </p:blipFill>
        <p:spPr/>
      </p:pic>
      <p:sp>
        <p:nvSpPr>
          <p:cNvPr id="7" name="Égal 6"/>
          <p:cNvSpPr/>
          <p:nvPr/>
        </p:nvSpPr>
        <p:spPr>
          <a:xfrm>
            <a:off x="4009071" y="3609302"/>
            <a:ext cx="914400" cy="914400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juste</a:t>
            </a:r>
            <a:endParaRPr lang="fr-FR" dirty="0"/>
          </a:p>
        </p:txBody>
      </p:sp>
      <p:pic>
        <p:nvPicPr>
          <p:cNvPr id="5" name="Espace réservé du contenu 4" descr="Capture d’écran 2010-10-19 à 11.33.58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7116" b="-7116"/>
          <a:stretch>
            <a:fillRect/>
          </a:stretch>
        </p:blipFill>
        <p:spPr/>
      </p:pic>
      <p:pic>
        <p:nvPicPr>
          <p:cNvPr id="6" name="Espace réservé du contenu 5" descr="Capture d’écran 2010-10-19 à 11.34.51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9772" b="-977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faux</a:t>
            </a:r>
            <a:endParaRPr lang="fr-FR" dirty="0"/>
          </a:p>
        </p:txBody>
      </p:sp>
      <p:pic>
        <p:nvPicPr>
          <p:cNvPr id="5" name="Espace réservé du contenu 4" descr="Capture d’écran 2010-10-19 à 11.33.58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7116" b="-7116"/>
          <a:stretch>
            <a:fillRect/>
          </a:stretch>
        </p:blipFill>
        <p:spPr/>
      </p:pic>
      <p:pic>
        <p:nvPicPr>
          <p:cNvPr id="6" name="Espace réservé du contenu 5" descr="Capture d’écran 2010-10-19 à 11.35.30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2537" b="-253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juste</a:t>
            </a:r>
            <a:endParaRPr lang="fr-FR" dirty="0"/>
          </a:p>
        </p:txBody>
      </p:sp>
      <p:pic>
        <p:nvPicPr>
          <p:cNvPr id="5" name="Espace réservé du contenu 4" descr="Image 3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5880" r="-1588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Basse chiffrée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49" y="1969610"/>
            <a:ext cx="8267665" cy="4095911"/>
          </a:xfrm>
        </p:spPr>
        <p:txBody>
          <a:bodyPr>
            <a:normAutofit fontScale="70000" lnSpcReduction="20000"/>
          </a:bodyPr>
          <a:lstStyle/>
          <a:p>
            <a:r>
              <a:rPr lang="fr-FR" dirty="0" smtClean="0"/>
              <a:t>Notation sténographique de l’harmonie, outil </a:t>
            </a:r>
            <a:r>
              <a:rPr lang="fr-FR" i="1" dirty="0" smtClean="0"/>
              <a:t>pratique</a:t>
            </a:r>
            <a:r>
              <a:rPr lang="fr-FR" dirty="0" smtClean="0"/>
              <a:t>, observation à petite échelle</a:t>
            </a:r>
            <a:endParaRPr lang="fr-FR" i="1" dirty="0" smtClean="0"/>
          </a:p>
          <a:p>
            <a:r>
              <a:rPr lang="fr-FR" dirty="0" smtClean="0"/>
              <a:t>Les chiffres placés au dessus de la partie de basse indiquent les relations d’intervalles avec cette dernière ; sorte de « résumé » de l’agrégat sonore voulu par le compositeur</a:t>
            </a:r>
          </a:p>
          <a:p>
            <a:r>
              <a:rPr lang="fr-FR" u="sng" dirty="0" smtClean="0"/>
              <a:t>Règle 1 </a:t>
            </a:r>
            <a:r>
              <a:rPr lang="fr-FR" dirty="0" smtClean="0"/>
              <a:t>: Compter à partir de la basse </a:t>
            </a:r>
            <a:r>
              <a:rPr lang="fr-FR" u="sng" dirty="0" smtClean="0"/>
              <a:t>réelle </a:t>
            </a:r>
            <a:r>
              <a:rPr lang="fr-FR" dirty="0" smtClean="0"/>
              <a:t>(écrite)</a:t>
            </a:r>
          </a:p>
          <a:p>
            <a:r>
              <a:rPr lang="fr-FR" u="sng" dirty="0" smtClean="0"/>
              <a:t>Règle 2 </a:t>
            </a:r>
            <a:r>
              <a:rPr lang="fr-FR" dirty="0" smtClean="0"/>
              <a:t>: Indiquer les altérations accidentelles et les intervalles diminués (5te ou 7</a:t>
            </a:r>
            <a:r>
              <a:rPr lang="fr-FR" baseline="30000" dirty="0" smtClean="0"/>
              <a:t>e</a:t>
            </a:r>
            <a:r>
              <a:rPr lang="fr-FR" dirty="0" smtClean="0"/>
              <a:t> )</a:t>
            </a:r>
          </a:p>
          <a:p>
            <a:r>
              <a:rPr lang="fr-FR" u="sng" dirty="0" smtClean="0"/>
              <a:t>Règle 3 </a:t>
            </a:r>
            <a:r>
              <a:rPr lang="fr-FR" dirty="0" smtClean="0"/>
              <a:t>: Simplifier le chiffrage (conventions)</a:t>
            </a:r>
          </a:p>
          <a:p>
            <a:pPr lvl="2"/>
            <a:r>
              <a:rPr lang="fr-FR" u="sng" dirty="0" smtClean="0"/>
              <a:t>Réglette a </a:t>
            </a:r>
            <a:r>
              <a:rPr lang="fr-FR" dirty="0" smtClean="0"/>
              <a:t>: Éliminer les notes (</a:t>
            </a:r>
            <a:r>
              <a:rPr lang="fr-FR" dirty="0" err="1" smtClean="0"/>
              <a:t>re</a:t>
            </a:r>
            <a:r>
              <a:rPr lang="fr-FR" dirty="0" smtClean="0"/>
              <a:t>)doublées</a:t>
            </a:r>
          </a:p>
          <a:p>
            <a:pPr lvl="2"/>
            <a:r>
              <a:rPr lang="fr-FR" u="sng" dirty="0" smtClean="0"/>
              <a:t>Réglette b </a:t>
            </a:r>
            <a:r>
              <a:rPr lang="fr-FR" dirty="0" smtClean="0"/>
              <a:t>: Ramener à l’intérieur de l’octave ou sous forme de 3ce </a:t>
            </a:r>
          </a:p>
          <a:p>
            <a:r>
              <a:rPr lang="fr-FR" u="sng" dirty="0" smtClean="0"/>
              <a:t>Règle 4 </a:t>
            </a:r>
            <a:r>
              <a:rPr lang="fr-FR" dirty="0" smtClean="0"/>
              <a:t>: En fonction de la tonalité, indiquer la </a:t>
            </a:r>
            <a:r>
              <a:rPr lang="fr-FR" i="1" dirty="0" smtClean="0"/>
              <a:t>sensible </a:t>
            </a:r>
            <a:r>
              <a:rPr lang="fr-FR" dirty="0" smtClean="0"/>
              <a:t>par un + (à l’origine, indiquait une altération ascendante)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Basse chiffrée</a:t>
            </a:r>
            <a:endParaRPr lang="fr-FR" dirty="0"/>
          </a:p>
        </p:txBody>
      </p:sp>
      <p:pic>
        <p:nvPicPr>
          <p:cNvPr id="4" name="Espace réservé du contenu 3" descr="Image 1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376" r="-376"/>
          <a:stretch>
            <a:fillRect/>
          </a:stretch>
        </p:blipFill>
        <p:spPr>
          <a:xfrm>
            <a:off x="621319" y="1869076"/>
            <a:ext cx="3566160" cy="3927475"/>
          </a:xfrm>
        </p:spPr>
      </p:pic>
      <p:pic>
        <p:nvPicPr>
          <p:cNvPr id="6" name="Espace réservé du contenu 5" descr="Image 2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11136" b="-1113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Basse Chiffrée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u="sng" dirty="0" smtClean="0"/>
              <a:t>Avantages</a:t>
            </a:r>
          </a:p>
          <a:p>
            <a:pPr lvl="1"/>
            <a:r>
              <a:rPr lang="fr-FR" dirty="0" smtClean="0"/>
              <a:t> Outil puissant, capable de tout décrire/</a:t>
            </a:r>
            <a:r>
              <a:rPr lang="fr-FR" dirty="0" err="1" smtClean="0"/>
              <a:t>ré-écrire</a:t>
            </a:r>
            <a:r>
              <a:rPr lang="fr-FR" dirty="0" smtClean="0"/>
              <a:t>, (de Bach à Boulez)</a:t>
            </a:r>
          </a:p>
          <a:p>
            <a:pPr lvl="1"/>
            <a:r>
              <a:rPr lang="fr-FR" dirty="0" smtClean="0"/>
              <a:t>inventé pour les besoins du </a:t>
            </a:r>
            <a:r>
              <a:rPr lang="fr-FR" i="1" dirty="0" smtClean="0"/>
              <a:t>continuo</a:t>
            </a:r>
            <a:endParaRPr lang="fr-FR" dirty="0" smtClean="0"/>
          </a:p>
          <a:p>
            <a:r>
              <a:rPr lang="fr-FR" u="sng" dirty="0" smtClean="0"/>
              <a:t>Inconvénients </a:t>
            </a:r>
            <a:r>
              <a:rPr lang="fr-FR" dirty="0" smtClean="0"/>
              <a:t>: </a:t>
            </a:r>
          </a:p>
          <a:p>
            <a:pPr lvl="1"/>
            <a:r>
              <a:rPr lang="fr-FR" dirty="0" smtClean="0"/>
              <a:t>Pas de critères pour décider de ce qui est important musicalement</a:t>
            </a:r>
          </a:p>
          <a:p>
            <a:pPr lvl="1"/>
            <a:r>
              <a:rPr lang="fr-FR" dirty="0" smtClean="0"/>
              <a:t> ne distingue pas les accords des agrégats, les notes réelles des notes étrangères, les renversements…</a:t>
            </a:r>
          </a:p>
          <a:p>
            <a:pPr lvl="1"/>
            <a:r>
              <a:rPr lang="fr-FR" dirty="0" smtClean="0"/>
              <a:t>Confusion due au + (emprunts, modulations)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917700"/>
          </a:xfrm>
        </p:spPr>
        <p:txBody>
          <a:bodyPr/>
          <a:lstStyle/>
          <a:p>
            <a:r>
              <a:rPr lang="fr-FR" dirty="0" smtClean="0"/>
              <a:t>Chiffrage - Hakim</a:t>
            </a:r>
            <a:endParaRPr lang="fr-FR" dirty="0"/>
          </a:p>
        </p:txBody>
      </p:sp>
      <p:pic>
        <p:nvPicPr>
          <p:cNvPr id="8" name="Espace réservé du contenu 7" descr="Capture d’écran 2010-10-19 à 13.49.27.png"/>
          <p:cNvPicPr>
            <a:picLocks noGrp="1" noChangeAspect="1"/>
          </p:cNvPicPr>
          <p:nvPr>
            <p:ph idx="1"/>
          </p:nvPr>
        </p:nvPicPr>
        <p:blipFill>
          <a:blip r:embed="rId2"/>
          <a:srcRect l="-21172" r="-21172"/>
          <a:stretch>
            <a:fillRect/>
          </a:stretch>
        </p:blipFill>
        <p:spPr>
          <a:xfrm>
            <a:off x="454398" y="1161858"/>
            <a:ext cx="8372078" cy="49036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836640"/>
          </a:xfrm>
        </p:spPr>
        <p:txBody>
          <a:bodyPr/>
          <a:lstStyle/>
          <a:p>
            <a:r>
              <a:rPr lang="fr-FR" dirty="0" smtClean="0"/>
              <a:t>Chiffrage Hakim</a:t>
            </a:r>
            <a:endParaRPr lang="fr-FR" dirty="0"/>
          </a:p>
        </p:txBody>
      </p:sp>
      <p:pic>
        <p:nvPicPr>
          <p:cNvPr id="4" name="Espace réservé du contenu 3" descr="Capture d’écran 2010-10-19 à 13.49.50.png"/>
          <p:cNvPicPr>
            <a:picLocks noGrp="1" noChangeAspect="1"/>
          </p:cNvPicPr>
          <p:nvPr>
            <p:ph idx="1"/>
          </p:nvPr>
        </p:nvPicPr>
        <p:blipFill>
          <a:blip r:embed="rId2"/>
          <a:srcRect l="-29241" r="-29241"/>
          <a:stretch>
            <a:fillRect/>
          </a:stretch>
        </p:blipFill>
        <p:spPr>
          <a:xfrm>
            <a:off x="0" y="1337487"/>
            <a:ext cx="8681181" cy="499823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Chiffrage américain</a:t>
            </a:r>
            <a:endParaRPr lang="fr-FR" dirty="0"/>
          </a:p>
        </p:txBody>
      </p:sp>
      <p:pic>
        <p:nvPicPr>
          <p:cNvPr id="4" name="Espace réservé du contenu 3" descr="Art_tatum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0918" r="-30918"/>
          <a:stretch>
            <a:fillRect/>
          </a:stretch>
        </p:blipFill>
        <p:spPr>
          <a:xfrm>
            <a:off x="585851" y="1798008"/>
            <a:ext cx="7972297" cy="42675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Chiffrage américain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Correspondance Lettre - Note :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La# = </a:t>
            </a:r>
            <a:r>
              <a:rPr lang="fr-FR" i="1" dirty="0" smtClean="0"/>
              <a:t>A#</a:t>
            </a:r>
            <a:r>
              <a:rPr lang="fr-FR" dirty="0" smtClean="0"/>
              <a:t>		Si</a:t>
            </a:r>
            <a:r>
              <a:rPr lang="fr-FR" i="1" dirty="0" smtClean="0"/>
              <a:t> b = </a:t>
            </a:r>
            <a:r>
              <a:rPr lang="fr-FR" b="1" i="1" dirty="0" err="1" smtClean="0"/>
              <a:t>Bb</a:t>
            </a:r>
            <a:r>
              <a:rPr lang="fr-FR" dirty="0" smtClean="0"/>
              <a:t> 		</a:t>
            </a:r>
            <a:r>
              <a:rPr lang="fr-FR" dirty="0" err="1" smtClean="0"/>
              <a:t>etc</a:t>
            </a:r>
            <a:r>
              <a:rPr lang="fr-FR" dirty="0" smtClean="0"/>
              <a:t>…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900113" y="3051440"/>
          <a:ext cx="7060956" cy="162640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35945"/>
                <a:gridCol w="981471"/>
                <a:gridCol w="892632"/>
                <a:gridCol w="944796"/>
                <a:gridCol w="929308"/>
                <a:gridCol w="1006750"/>
                <a:gridCol w="1270054"/>
              </a:tblGrid>
              <a:tr h="880001">
                <a:tc>
                  <a:txBody>
                    <a:bodyPr/>
                    <a:lstStyle/>
                    <a:p>
                      <a:pPr algn="ctr"/>
                      <a:r>
                        <a:rPr lang="fr-FR" sz="2800" b="1" i="1" dirty="0" smtClean="0">
                          <a:solidFill>
                            <a:srgbClr val="000000"/>
                          </a:solidFill>
                        </a:rPr>
                        <a:t>La</a:t>
                      </a:r>
                      <a:endParaRPr lang="fr-FR" sz="2800" b="1" i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i="1" dirty="0" smtClean="0">
                          <a:solidFill>
                            <a:srgbClr val="000000"/>
                          </a:solidFill>
                        </a:rPr>
                        <a:t>Si</a:t>
                      </a:r>
                      <a:endParaRPr lang="fr-FR" sz="2800" b="1" i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i="1" dirty="0" smtClean="0">
                          <a:solidFill>
                            <a:srgbClr val="000000"/>
                          </a:solidFill>
                        </a:rPr>
                        <a:t>Do</a:t>
                      </a:r>
                      <a:endParaRPr lang="fr-FR" sz="2800" b="1" i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i="1" dirty="0" smtClean="0">
                          <a:solidFill>
                            <a:srgbClr val="000000"/>
                          </a:solidFill>
                        </a:rPr>
                        <a:t>Ré</a:t>
                      </a:r>
                      <a:endParaRPr lang="fr-FR" sz="2800" b="1" i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i="1" dirty="0" smtClean="0">
                          <a:solidFill>
                            <a:srgbClr val="000000"/>
                          </a:solidFill>
                        </a:rPr>
                        <a:t>Mi</a:t>
                      </a:r>
                      <a:endParaRPr lang="fr-FR" sz="2800" b="1" i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i="1" dirty="0" smtClean="0">
                          <a:solidFill>
                            <a:srgbClr val="000000"/>
                          </a:solidFill>
                        </a:rPr>
                        <a:t>Fa</a:t>
                      </a:r>
                      <a:endParaRPr lang="fr-FR" sz="2800" b="1" i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i="1" dirty="0" smtClean="0">
                          <a:solidFill>
                            <a:srgbClr val="000000"/>
                          </a:solidFill>
                        </a:rPr>
                        <a:t>Sol</a:t>
                      </a:r>
                      <a:endParaRPr lang="fr-FR" sz="2800" b="1" i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746404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fr-FR" sz="28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rgbClr val="000000"/>
                          </a:solidFill>
                        </a:rPr>
                        <a:t>B</a:t>
                      </a:r>
                      <a:endParaRPr lang="fr-FR" sz="28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rgbClr val="000000"/>
                          </a:solidFill>
                        </a:rPr>
                        <a:t>C</a:t>
                      </a:r>
                      <a:endParaRPr lang="fr-FR" sz="28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rgbClr val="000000"/>
                          </a:solidFill>
                        </a:rPr>
                        <a:t>D</a:t>
                      </a:r>
                      <a:endParaRPr lang="fr-FR" sz="28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rgbClr val="000000"/>
                          </a:solidFill>
                        </a:rPr>
                        <a:t>E</a:t>
                      </a:r>
                      <a:endParaRPr lang="fr-FR" sz="28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rgbClr val="000000"/>
                          </a:solidFill>
                        </a:rPr>
                        <a:t>F</a:t>
                      </a:r>
                      <a:endParaRPr lang="fr-FR" sz="28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rgbClr val="000000"/>
                          </a:solidFill>
                        </a:rPr>
                        <a:t>G</a:t>
                      </a:r>
                      <a:endParaRPr lang="fr-FR" sz="28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Chiffrage </a:t>
            </a:r>
            <a:r>
              <a:rPr lang="fr-FR" strike="sngStrike" dirty="0" smtClean="0"/>
              <a:t>américain</a:t>
            </a:r>
            <a:r>
              <a:rPr lang="fr-FR" dirty="0" smtClean="0"/>
              <a:t> allemand</a:t>
            </a:r>
            <a:endParaRPr lang="fr-FR" strike="sngStrik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Correspondance Lettre - Note : 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D’où B-A-C-H = </a:t>
            </a:r>
            <a:r>
              <a:rPr lang="fr-FR" i="1" dirty="0" smtClean="0"/>
              <a:t>Si b – La – Do – Si naturel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900113" y="3051440"/>
          <a:ext cx="7060957" cy="162640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8016"/>
                <a:gridCol w="831847"/>
                <a:gridCol w="756551"/>
                <a:gridCol w="800763"/>
                <a:gridCol w="787636"/>
                <a:gridCol w="853272"/>
                <a:gridCol w="1076436"/>
                <a:gridCol w="1076436"/>
              </a:tblGrid>
              <a:tr h="880001">
                <a:tc>
                  <a:txBody>
                    <a:bodyPr/>
                    <a:lstStyle/>
                    <a:p>
                      <a:pPr algn="ctr"/>
                      <a:r>
                        <a:rPr lang="fr-FR" sz="2800" b="1" i="1" dirty="0" smtClean="0">
                          <a:solidFill>
                            <a:srgbClr val="000000"/>
                          </a:solidFill>
                        </a:rPr>
                        <a:t>La</a:t>
                      </a:r>
                      <a:endParaRPr lang="fr-FR" sz="2800" b="1" i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i="1" dirty="0" smtClean="0">
                          <a:solidFill>
                            <a:srgbClr val="000000"/>
                          </a:solidFill>
                        </a:rPr>
                        <a:t>Si b</a:t>
                      </a:r>
                      <a:endParaRPr lang="fr-FR" sz="2800" b="1" i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i="1" dirty="0" smtClean="0">
                          <a:solidFill>
                            <a:srgbClr val="000000"/>
                          </a:solidFill>
                        </a:rPr>
                        <a:t>Do</a:t>
                      </a:r>
                      <a:endParaRPr lang="fr-FR" sz="2800" b="1" i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i="1" dirty="0" smtClean="0">
                          <a:solidFill>
                            <a:srgbClr val="000000"/>
                          </a:solidFill>
                        </a:rPr>
                        <a:t>Ré</a:t>
                      </a:r>
                      <a:endParaRPr lang="fr-FR" sz="2800" b="1" i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i="1" dirty="0" smtClean="0">
                          <a:solidFill>
                            <a:srgbClr val="000000"/>
                          </a:solidFill>
                        </a:rPr>
                        <a:t>Mi</a:t>
                      </a:r>
                      <a:endParaRPr lang="fr-FR" sz="2800" b="1" i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i="1" dirty="0" smtClean="0">
                          <a:solidFill>
                            <a:srgbClr val="000000"/>
                          </a:solidFill>
                        </a:rPr>
                        <a:t>Fa</a:t>
                      </a:r>
                      <a:endParaRPr lang="fr-FR" sz="2800" b="1" i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i="1" dirty="0" smtClean="0">
                          <a:solidFill>
                            <a:srgbClr val="000000"/>
                          </a:solidFill>
                        </a:rPr>
                        <a:t>Sol</a:t>
                      </a:r>
                      <a:endParaRPr lang="fr-FR" sz="2800" b="1" i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i="1" dirty="0" smtClean="0">
                          <a:solidFill>
                            <a:srgbClr val="000000"/>
                          </a:solidFill>
                        </a:rPr>
                        <a:t>Si </a:t>
                      </a:r>
                      <a:endParaRPr lang="fr-FR" sz="2800" b="1" i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746404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fr-FR" sz="28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rgbClr val="000000"/>
                          </a:solidFill>
                        </a:rPr>
                        <a:t>B</a:t>
                      </a:r>
                      <a:endParaRPr lang="fr-FR" sz="28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rgbClr val="000000"/>
                          </a:solidFill>
                        </a:rPr>
                        <a:t>C</a:t>
                      </a:r>
                      <a:endParaRPr lang="fr-FR" sz="28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rgbClr val="000000"/>
                          </a:solidFill>
                        </a:rPr>
                        <a:t>D</a:t>
                      </a:r>
                      <a:endParaRPr lang="fr-FR" sz="28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rgbClr val="000000"/>
                          </a:solidFill>
                        </a:rPr>
                        <a:t>E</a:t>
                      </a:r>
                      <a:endParaRPr lang="fr-FR" sz="28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rgbClr val="000000"/>
                          </a:solidFill>
                        </a:rPr>
                        <a:t>F</a:t>
                      </a:r>
                      <a:endParaRPr lang="fr-FR" sz="28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rgbClr val="000000"/>
                          </a:solidFill>
                        </a:rPr>
                        <a:t>G</a:t>
                      </a:r>
                      <a:endParaRPr lang="fr-FR" sz="28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rgbClr val="000000"/>
                          </a:solidFill>
                        </a:rPr>
                        <a:t>H</a:t>
                      </a:r>
                      <a:endParaRPr lang="fr-FR" sz="28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Chiffrage Américain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Une lettre = Un Accord </a:t>
            </a:r>
          </a:p>
          <a:p>
            <a:r>
              <a:rPr lang="fr-FR" dirty="0" smtClean="0"/>
              <a:t>A = Accord de </a:t>
            </a:r>
            <a:r>
              <a:rPr lang="fr-FR" i="1" dirty="0" smtClean="0"/>
              <a:t>La </a:t>
            </a:r>
            <a:r>
              <a:rPr lang="fr-FR" dirty="0" smtClean="0"/>
              <a:t>Majeur</a:t>
            </a:r>
          </a:p>
          <a:p>
            <a:r>
              <a:rPr lang="fr-FR" dirty="0" smtClean="0"/>
              <a:t>Am = Accord de </a:t>
            </a:r>
            <a:r>
              <a:rPr lang="fr-FR" i="1" dirty="0" smtClean="0"/>
              <a:t>la </a:t>
            </a:r>
            <a:r>
              <a:rPr lang="fr-FR" dirty="0" smtClean="0"/>
              <a:t>mineur</a:t>
            </a:r>
          </a:p>
          <a:p>
            <a:r>
              <a:rPr lang="fr-FR" dirty="0" smtClean="0"/>
              <a:t>A7	= Accord </a:t>
            </a:r>
            <a:r>
              <a:rPr lang="fr-FR" i="1" dirty="0" smtClean="0"/>
              <a:t>La </a:t>
            </a:r>
            <a:r>
              <a:rPr lang="fr-FR" dirty="0" smtClean="0"/>
              <a:t>Majeur + 7</a:t>
            </a:r>
            <a:r>
              <a:rPr lang="fr-FR" baseline="30000" dirty="0" smtClean="0"/>
              <a:t>e</a:t>
            </a:r>
            <a:r>
              <a:rPr lang="fr-FR" dirty="0" smtClean="0"/>
              <a:t> mineure</a:t>
            </a:r>
          </a:p>
          <a:p>
            <a:r>
              <a:rPr lang="fr-FR" dirty="0" smtClean="0"/>
              <a:t>AM7 = Accord </a:t>
            </a:r>
            <a:r>
              <a:rPr lang="fr-FR" i="1" dirty="0" smtClean="0"/>
              <a:t>La </a:t>
            </a:r>
            <a:r>
              <a:rPr lang="fr-FR" dirty="0" smtClean="0"/>
              <a:t>Majeur + 7</a:t>
            </a:r>
            <a:r>
              <a:rPr lang="fr-FR" baseline="30000" dirty="0" smtClean="0"/>
              <a:t>e</a:t>
            </a:r>
            <a:r>
              <a:rPr lang="fr-FR" dirty="0" smtClean="0"/>
              <a:t> Majeure</a:t>
            </a:r>
          </a:p>
          <a:p>
            <a:r>
              <a:rPr lang="fr-FR" dirty="0" smtClean="0"/>
              <a:t>Am7= Accord </a:t>
            </a:r>
            <a:r>
              <a:rPr lang="fr-FR" i="1" dirty="0" smtClean="0"/>
              <a:t>la </a:t>
            </a:r>
            <a:r>
              <a:rPr lang="fr-FR" dirty="0" smtClean="0"/>
              <a:t>mineur + 7</a:t>
            </a:r>
            <a:r>
              <a:rPr lang="fr-FR" baseline="30000" dirty="0" smtClean="0"/>
              <a:t>e</a:t>
            </a:r>
            <a:r>
              <a:rPr lang="fr-FR" dirty="0" smtClean="0"/>
              <a:t> mineure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Chiffrage américain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650517" y="2133600"/>
          <a:ext cx="7594957" cy="375674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50526"/>
                <a:gridCol w="1293324"/>
                <a:gridCol w="1263246"/>
                <a:gridCol w="1157976"/>
                <a:gridCol w="1564059"/>
                <a:gridCol w="1265826"/>
              </a:tblGrid>
              <a:tr h="564842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Accord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7C8F97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 smtClean="0">
                          <a:solidFill>
                            <a:srgbClr val="FF0000"/>
                          </a:solidFill>
                        </a:rPr>
                        <a:t>PATATE</a:t>
                      </a:r>
                      <a:endParaRPr lang="fr-FR" sz="1400" i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7C8F97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 smtClean="0">
                          <a:solidFill>
                            <a:srgbClr val="FF0000"/>
                          </a:solidFill>
                        </a:rPr>
                        <a:t>PATATE 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7C8F97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 smtClean="0">
                          <a:solidFill>
                            <a:srgbClr val="FF0000"/>
                          </a:solidFill>
                        </a:rPr>
                        <a:t>PATATE 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7C8F97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 smtClean="0">
                          <a:solidFill>
                            <a:srgbClr val="FF0000"/>
                          </a:solidFill>
                        </a:rPr>
                        <a:t>PATATE  </a:t>
                      </a:r>
                      <a:r>
                        <a:rPr lang="fr-FR" sz="1400" i="0" dirty="0" smtClean="0">
                          <a:solidFill>
                            <a:schemeClr val="tx1"/>
                          </a:solidFill>
                        </a:rPr>
                        <a:t>M7</a:t>
                      </a:r>
                      <a:endParaRPr lang="fr-FR" sz="14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7C8F97">
                        <a:alpha val="3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 smtClean="0">
                          <a:solidFill>
                            <a:srgbClr val="FF0000"/>
                          </a:solidFill>
                        </a:rPr>
                        <a:t>PATATE</a:t>
                      </a:r>
                      <a:r>
                        <a:rPr lang="fr-FR" sz="1400" i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400" i="0" dirty="0" smtClean="0">
                          <a:solidFill>
                            <a:schemeClr val="tx1"/>
                          </a:solidFill>
                        </a:rPr>
                        <a:t>m7</a:t>
                      </a:r>
                      <a:endParaRPr lang="fr-FR" sz="1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7C8F97">
                        <a:alpha val="32000"/>
                      </a:srgbClr>
                    </a:solidFill>
                  </a:tcPr>
                </a:tc>
              </a:tr>
              <a:tr h="932538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NOM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Majeur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mineur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aseline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fr-FR" sz="1600" baseline="3000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fr-FR" sz="1600" baseline="0" dirty="0" smtClean="0">
                          <a:solidFill>
                            <a:schemeClr val="tx1"/>
                          </a:solidFill>
                        </a:rPr>
                        <a:t> de dominante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fr-FR" sz="1600" baseline="3000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600" dirty="0" err="1" smtClean="0">
                          <a:solidFill>
                            <a:schemeClr val="tx1"/>
                          </a:solidFill>
                        </a:rPr>
                        <a:t>Maj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fr-FR" baseline="3000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 min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4842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3ce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solidFill>
                            <a:schemeClr val="tx1"/>
                          </a:solidFill>
                        </a:rPr>
                        <a:t>Maj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min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1AD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solidFill>
                            <a:schemeClr val="tx1"/>
                          </a:solidFill>
                        </a:rPr>
                        <a:t>Maj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solidFill>
                            <a:schemeClr val="tx1"/>
                          </a:solidFill>
                        </a:rPr>
                        <a:t>Maj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min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1AD79"/>
                    </a:solidFill>
                  </a:tcPr>
                </a:tc>
              </a:tr>
              <a:tr h="564842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5te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Juste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Juste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Juste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Juste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Juste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6600"/>
                    </a:solidFill>
                  </a:tcPr>
                </a:tc>
              </a:tr>
              <a:tr h="564842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7e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min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1AD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>
                          <a:solidFill>
                            <a:schemeClr val="tx1"/>
                          </a:solidFill>
                        </a:rPr>
                        <a:t>Maj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min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564842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9e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alpha val="3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juste</a:t>
            </a:r>
            <a:endParaRPr lang="fr-FR" dirty="0"/>
          </a:p>
        </p:txBody>
      </p:sp>
      <p:pic>
        <p:nvPicPr>
          <p:cNvPr id="8" name="Espace réservé du contenu 7" descr="Capture d’écran 2010-10-19 à 11.52.19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5898" r="-5898"/>
          <a:stretch>
            <a:fillRect/>
          </a:stretch>
        </p:blipFill>
        <p:spPr/>
      </p:pic>
      <p:pic>
        <p:nvPicPr>
          <p:cNvPr id="7" name="Espace réservé du contenu 6" descr="Capture d’écran 2010-10-19 à 11.51.51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1590" r="-159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juste</a:t>
            </a:r>
            <a:endParaRPr lang="fr-FR" dirty="0"/>
          </a:p>
        </p:txBody>
      </p:sp>
      <p:pic>
        <p:nvPicPr>
          <p:cNvPr id="7" name="Espace réservé du contenu 6" descr="Capture d’écran 2010-10-19 à 11.55.13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1112" r="-1112"/>
          <a:stretch>
            <a:fillRect/>
          </a:stretch>
        </p:blipFill>
        <p:spPr/>
      </p:pic>
      <p:pic>
        <p:nvPicPr>
          <p:cNvPr id="8" name="Espace réservé du contenu 7" descr="Capture d’écran 2010-10-19 à 11.57.35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4354" r="-4354"/>
          <a:stretch>
            <a:fillRect/>
          </a:stretch>
        </p:blipFill>
        <p:spPr>
          <a:xfrm>
            <a:off x="4648199" y="2174908"/>
            <a:ext cx="3566160" cy="39274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Chiffrage américain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Basse en passage</a:t>
            </a:r>
            <a:endParaRPr lang="fr-FR" dirty="0"/>
          </a:p>
        </p:txBody>
      </p:sp>
      <p:pic>
        <p:nvPicPr>
          <p:cNvPr id="10" name="Espace réservé du contenu 9" descr="Image 6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455" b="-455"/>
          <a:stretch>
            <a:fillRect/>
          </a:stretch>
        </p:blipFill>
        <p:spPr/>
      </p:pic>
      <p:sp>
        <p:nvSpPr>
          <p:cNvPr id="8" name="Espace réservé du texte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 smtClean="0"/>
              <a:t>Renversement</a:t>
            </a:r>
            <a:endParaRPr lang="fr-FR" dirty="0"/>
          </a:p>
        </p:txBody>
      </p:sp>
      <p:pic>
        <p:nvPicPr>
          <p:cNvPr id="11" name="Espace réservé du contenu 10" descr="Image 7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 t="-7560" b="-756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Chiffrage américain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Accords polytonaux</a:t>
            </a:r>
          </a:p>
          <a:p>
            <a:pPr>
              <a:buNone/>
            </a:pPr>
            <a:r>
              <a:rPr lang="fr-FR" dirty="0" smtClean="0"/>
              <a:t> (</a:t>
            </a:r>
            <a:r>
              <a:rPr lang="fr-FR" dirty="0" err="1" smtClean="0"/>
              <a:t>poly-accords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10" name="Espace réservé du contenu 9" descr="Image 8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-19223" r="-1922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Chiffrage américain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Avantages :</a:t>
            </a:r>
          </a:p>
          <a:p>
            <a:pPr lvl="1"/>
            <a:r>
              <a:rPr lang="fr-FR" dirty="0" smtClean="0"/>
              <a:t> Plus puissant, moins de signes pour décrire plus de musique.</a:t>
            </a:r>
          </a:p>
          <a:p>
            <a:pPr lvl="1"/>
            <a:r>
              <a:rPr lang="fr-FR" dirty="0" smtClean="0"/>
              <a:t>Prend en compte l’accord en tant que tel, sans différence de position</a:t>
            </a:r>
          </a:p>
          <a:p>
            <a:pPr lvl="1"/>
            <a:r>
              <a:rPr lang="fr-FR" dirty="0" smtClean="0"/>
              <a:t>Crée un vocabulaire harmonique plus organisé</a:t>
            </a:r>
          </a:p>
          <a:p>
            <a:r>
              <a:rPr lang="fr-FR" dirty="0" smtClean="0"/>
              <a:t>Inconvénients :</a:t>
            </a:r>
          </a:p>
          <a:p>
            <a:pPr lvl="1"/>
            <a:r>
              <a:rPr lang="fr-FR" dirty="0" smtClean="0"/>
              <a:t>Ne rend pas compte de la syntaxe, de l’enchainement des accords et de leur liens</a:t>
            </a:r>
          </a:p>
          <a:p>
            <a:pPr lvl="1"/>
            <a:r>
              <a:rPr lang="fr-FR" dirty="0" smtClean="0"/>
              <a:t>Limité à une tonalité précise (</a:t>
            </a:r>
            <a:r>
              <a:rPr lang="fr-FR" smtClean="0"/>
              <a:t>transposition difficile)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Chiffrage de degrés (romain)</a:t>
            </a:r>
            <a:endParaRPr lang="fr-FR" dirty="0"/>
          </a:p>
        </p:txBody>
      </p:sp>
      <p:pic>
        <p:nvPicPr>
          <p:cNvPr id="4" name="Espace réservé du contenu 3" descr="belinconnu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9285" r="-69285"/>
          <a:stretch>
            <a:fillRect/>
          </a:stretch>
        </p:blipFill>
        <p:spPr>
          <a:xfrm>
            <a:off x="385961" y="1864432"/>
            <a:ext cx="8372078" cy="44815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Chiffrage de basse fondamentale (degrés)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Vers la fin du XVIIe apparaît la notion de </a:t>
            </a:r>
            <a:r>
              <a:rPr lang="fr-FR" b="1" dirty="0" smtClean="0"/>
              <a:t>renversement</a:t>
            </a:r>
            <a:r>
              <a:rPr lang="fr-FR" dirty="0" smtClean="0"/>
              <a:t>, qui amène Rameau à substituer à la basse </a:t>
            </a:r>
            <a:r>
              <a:rPr lang="fr-FR" i="1" dirty="0" smtClean="0"/>
              <a:t>réelle</a:t>
            </a:r>
            <a:r>
              <a:rPr lang="fr-FR" dirty="0" smtClean="0"/>
              <a:t> une basse </a:t>
            </a:r>
            <a:r>
              <a:rPr lang="fr-FR" b="1" i="1" dirty="0" smtClean="0"/>
              <a:t>fondamentale.</a:t>
            </a:r>
            <a:endParaRPr lang="fr-FR" dirty="0" smtClean="0"/>
          </a:p>
          <a:p>
            <a:r>
              <a:rPr lang="fr-FR" dirty="0" smtClean="0"/>
              <a:t> Développé au 19</a:t>
            </a:r>
            <a:r>
              <a:rPr lang="fr-FR" baseline="30000" dirty="0" smtClean="0"/>
              <a:t>e</a:t>
            </a:r>
            <a:r>
              <a:rPr lang="fr-FR" dirty="0" smtClean="0"/>
              <a:t> siècle, comme outil d’analyse harmonique, l’abbé Vogler a l’idée d’y associer des chiffres romains.</a:t>
            </a:r>
          </a:p>
          <a:p>
            <a:r>
              <a:rPr lang="fr-FR" dirty="0" smtClean="0"/>
              <a:t>Les nombres romains (I – vii) indiquent la relation d’un accord au centre tonal (à la tonique), et sa fonction harmonique.</a:t>
            </a:r>
          </a:p>
          <a:p>
            <a:r>
              <a:rPr lang="fr-FR" dirty="0" smtClean="0"/>
              <a:t>Assez spécifique à la musique tonale, ce système peut être utilisé et adapté à d’autres contextes.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113" y="244159"/>
            <a:ext cx="7345362" cy="769090"/>
          </a:xfrm>
        </p:spPr>
        <p:txBody>
          <a:bodyPr>
            <a:noAutofit/>
          </a:bodyPr>
          <a:lstStyle/>
          <a:p>
            <a:r>
              <a:rPr lang="fr-FR" sz="3400" dirty="0" smtClean="0"/>
              <a:t>Règles pour un triomphe romain</a:t>
            </a:r>
            <a:endParaRPr lang="fr-FR" sz="3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8326" y="1756295"/>
            <a:ext cx="8444773" cy="4620411"/>
          </a:xfrm>
        </p:spPr>
        <p:txBody>
          <a:bodyPr>
            <a:normAutofit fontScale="70000" lnSpcReduction="20000"/>
          </a:bodyPr>
          <a:lstStyle/>
          <a:p>
            <a:r>
              <a:rPr lang="fr-FR" dirty="0" smtClean="0"/>
              <a:t>Notation analytique de l’harmonie, outil </a:t>
            </a:r>
            <a:r>
              <a:rPr lang="fr-FR" i="1" dirty="0" smtClean="0"/>
              <a:t>théorique et pratique</a:t>
            </a:r>
            <a:r>
              <a:rPr lang="fr-FR" dirty="0" smtClean="0"/>
              <a:t>, observation à l’échelle </a:t>
            </a:r>
            <a:r>
              <a:rPr lang="fr-FR" b="1" dirty="0" smtClean="0"/>
              <a:t>tonale</a:t>
            </a:r>
            <a:endParaRPr lang="fr-FR" b="1" i="1" dirty="0" smtClean="0"/>
          </a:p>
          <a:p>
            <a:r>
              <a:rPr lang="fr-FR" dirty="0" smtClean="0"/>
              <a:t>Les chiffres romains placés au dessous de la partie de basse indiquent les relations entre la basse réelle de l’accord et la tonique de la tonalité</a:t>
            </a:r>
          </a:p>
          <a:p>
            <a:r>
              <a:rPr lang="fr-FR" u="sng" dirty="0" smtClean="0"/>
              <a:t>Règle 1 </a:t>
            </a:r>
            <a:r>
              <a:rPr lang="fr-FR" dirty="0" smtClean="0"/>
              <a:t>: </a:t>
            </a:r>
            <a:r>
              <a:rPr lang="fr-FR" b="1" dirty="0" smtClean="0"/>
              <a:t>Simplifier </a:t>
            </a:r>
            <a:r>
              <a:rPr lang="fr-FR" dirty="0" smtClean="0"/>
              <a:t>l’accord</a:t>
            </a:r>
          </a:p>
          <a:p>
            <a:pPr lvl="2"/>
            <a:r>
              <a:rPr lang="fr-FR" u="sng" dirty="0" smtClean="0"/>
              <a:t>Réglette a </a:t>
            </a:r>
            <a:r>
              <a:rPr lang="fr-FR" dirty="0" smtClean="0"/>
              <a:t>: Éliminer les notes (</a:t>
            </a:r>
            <a:r>
              <a:rPr lang="fr-FR" dirty="0" err="1" smtClean="0"/>
              <a:t>re</a:t>
            </a:r>
            <a:r>
              <a:rPr lang="fr-FR" dirty="0" smtClean="0"/>
              <a:t>)doublées</a:t>
            </a:r>
          </a:p>
          <a:p>
            <a:pPr lvl="2"/>
            <a:r>
              <a:rPr lang="fr-FR" u="sng" dirty="0" smtClean="0"/>
              <a:t>Réglette b </a:t>
            </a:r>
            <a:r>
              <a:rPr lang="fr-FR" dirty="0" smtClean="0"/>
              <a:t>: Eliminer les notes étrangères (</a:t>
            </a:r>
            <a:r>
              <a:rPr lang="fr-FR" i="1" dirty="0" smtClean="0"/>
              <a:t>réduction analytique</a:t>
            </a:r>
            <a:r>
              <a:rPr lang="fr-FR" dirty="0" smtClean="0"/>
              <a:t>) </a:t>
            </a:r>
          </a:p>
          <a:p>
            <a:pPr lvl="2"/>
            <a:r>
              <a:rPr lang="fr-FR" u="sng" dirty="0" smtClean="0"/>
              <a:t>Réglette c </a:t>
            </a:r>
            <a:r>
              <a:rPr lang="fr-FR" dirty="0" smtClean="0"/>
              <a:t>: Ramener à l’intérieur de l’octave si nécessaire</a:t>
            </a:r>
          </a:p>
          <a:p>
            <a:r>
              <a:rPr lang="fr-FR" u="sng" dirty="0" smtClean="0"/>
              <a:t>Règle 2 : </a:t>
            </a:r>
            <a:r>
              <a:rPr lang="fr-FR" b="1" dirty="0" smtClean="0"/>
              <a:t>Permuter</a:t>
            </a:r>
            <a:r>
              <a:rPr lang="fr-FR" dirty="0" smtClean="0"/>
              <a:t>, pour trouver la </a:t>
            </a:r>
            <a:r>
              <a:rPr lang="fr-FR" b="1" dirty="0" smtClean="0"/>
              <a:t>basse fondamentale </a:t>
            </a:r>
            <a:r>
              <a:rPr lang="fr-FR" dirty="0" smtClean="0"/>
              <a:t>de l’accord (le remettre sous forme de tierces)</a:t>
            </a:r>
            <a:endParaRPr lang="fr-FR" u="sng" dirty="0" smtClean="0"/>
          </a:p>
          <a:p>
            <a:r>
              <a:rPr lang="fr-FR" u="sng" dirty="0" smtClean="0"/>
              <a:t>Règle 3 </a:t>
            </a:r>
            <a:r>
              <a:rPr lang="fr-FR" dirty="0" smtClean="0"/>
              <a:t>: </a:t>
            </a:r>
            <a:r>
              <a:rPr lang="fr-FR" b="1" dirty="0" smtClean="0"/>
              <a:t>Identifier </a:t>
            </a:r>
            <a:r>
              <a:rPr lang="fr-FR" dirty="0" smtClean="0"/>
              <a:t>la nature de l’accord (majeur, mineur, …)</a:t>
            </a:r>
          </a:p>
          <a:p>
            <a:r>
              <a:rPr lang="fr-FR" u="sng" dirty="0" smtClean="0"/>
              <a:t>Règle 4 :</a:t>
            </a:r>
            <a:r>
              <a:rPr lang="fr-FR" dirty="0" smtClean="0"/>
              <a:t> </a:t>
            </a:r>
            <a:r>
              <a:rPr lang="fr-FR" b="1" dirty="0" smtClean="0"/>
              <a:t>Chercher </a:t>
            </a:r>
            <a:r>
              <a:rPr lang="fr-FR" dirty="0" smtClean="0"/>
              <a:t>la tonalité du passage </a:t>
            </a:r>
          </a:p>
          <a:p>
            <a:r>
              <a:rPr lang="fr-FR" u="sng" dirty="0" smtClean="0"/>
              <a:t>Règle 3 </a:t>
            </a:r>
            <a:r>
              <a:rPr lang="fr-FR" dirty="0" smtClean="0"/>
              <a:t>: </a:t>
            </a:r>
            <a:r>
              <a:rPr lang="fr-FR" b="1" dirty="0" smtClean="0"/>
              <a:t>Calculer </a:t>
            </a:r>
            <a:r>
              <a:rPr lang="fr-FR" dirty="0" smtClean="0"/>
              <a:t>le rapport entre la basse </a:t>
            </a:r>
            <a:r>
              <a:rPr lang="fr-FR" b="1" dirty="0" smtClean="0"/>
              <a:t>fondamentale</a:t>
            </a:r>
            <a:r>
              <a:rPr lang="fr-FR" dirty="0" smtClean="0"/>
              <a:t> et la tonique</a:t>
            </a:r>
            <a:endParaRPr lang="fr-FR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Chiffrage romain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324276" y="1891396"/>
          <a:ext cx="8302799" cy="31248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72772"/>
                <a:gridCol w="729628"/>
                <a:gridCol w="911149"/>
                <a:gridCol w="1037850"/>
                <a:gridCol w="1037850"/>
                <a:gridCol w="1037850"/>
                <a:gridCol w="1037850"/>
                <a:gridCol w="1037850"/>
              </a:tblGrid>
              <a:tr h="713875">
                <a:tc>
                  <a:txBody>
                    <a:bodyPr/>
                    <a:lstStyle/>
                    <a:p>
                      <a:r>
                        <a:rPr lang="fr-FR" sz="1800" dirty="0" smtClean="0">
                          <a:solidFill>
                            <a:srgbClr val="000000"/>
                          </a:solidFill>
                        </a:rPr>
                        <a:t>Majeur</a:t>
                      </a:r>
                      <a:endParaRPr lang="fr-FR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000000"/>
                          </a:solidFill>
                        </a:rPr>
                        <a:t>I</a:t>
                      </a:r>
                      <a:endParaRPr lang="fr-FR" sz="2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000000"/>
                          </a:solidFill>
                        </a:rPr>
                        <a:t>ii</a:t>
                      </a:r>
                      <a:endParaRPr lang="fr-FR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000000"/>
                          </a:solidFill>
                        </a:rPr>
                        <a:t>iii</a:t>
                      </a:r>
                      <a:endParaRPr lang="fr-FR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000000"/>
                          </a:solidFill>
                        </a:rPr>
                        <a:t>IV</a:t>
                      </a:r>
                      <a:endParaRPr lang="fr-FR" sz="2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000000"/>
                          </a:solidFill>
                        </a:rPr>
                        <a:t>V</a:t>
                      </a:r>
                      <a:endParaRPr lang="fr-FR" sz="2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000000"/>
                          </a:solidFill>
                        </a:rPr>
                        <a:t>vi</a:t>
                      </a:r>
                      <a:endParaRPr lang="fr-FR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strike="sngStrike" dirty="0" smtClean="0">
                          <a:solidFill>
                            <a:srgbClr val="000000"/>
                          </a:solidFill>
                        </a:rPr>
                        <a:t>vii</a:t>
                      </a:r>
                      <a:endParaRPr lang="fr-FR" sz="2400" strike="sngStrik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C1AD79"/>
                    </a:solidFill>
                  </a:tcPr>
                </a:tc>
              </a:tr>
              <a:tr h="983203">
                <a:tc>
                  <a:txBody>
                    <a:bodyPr/>
                    <a:lstStyle/>
                    <a:p>
                      <a:r>
                        <a:rPr lang="fr-FR" sz="1800" dirty="0" smtClean="0">
                          <a:solidFill>
                            <a:srgbClr val="000000"/>
                          </a:solidFill>
                        </a:rPr>
                        <a:t>Mineur harmonique</a:t>
                      </a:r>
                      <a:endParaRPr lang="fr-FR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000000"/>
                          </a:solidFill>
                        </a:rPr>
                        <a:t>i</a:t>
                      </a:r>
                      <a:endParaRPr lang="fr-FR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strike="sngStrike" smtClean="0">
                          <a:solidFill>
                            <a:srgbClr val="000000"/>
                          </a:solidFill>
                        </a:rPr>
                        <a:t>ii</a:t>
                      </a:r>
                      <a:endParaRPr lang="fr-FR" sz="2400" strike="sngStrik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000000"/>
                          </a:solidFill>
                        </a:rPr>
                        <a:t>III #5</a:t>
                      </a:r>
                      <a:endParaRPr lang="fr-FR" sz="2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000000"/>
                          </a:solidFill>
                        </a:rPr>
                        <a:t>iv</a:t>
                      </a:r>
                      <a:endParaRPr lang="fr-FR" sz="2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000000"/>
                          </a:solidFill>
                        </a:rPr>
                        <a:t>V</a:t>
                      </a:r>
                      <a:endParaRPr lang="fr-FR" sz="2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000000"/>
                          </a:solidFill>
                        </a:rPr>
                        <a:t>VI</a:t>
                      </a:r>
                      <a:endParaRPr lang="fr-FR" sz="2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strike="sngStrike" dirty="0" smtClean="0">
                          <a:solidFill>
                            <a:srgbClr val="000000"/>
                          </a:solidFill>
                        </a:rPr>
                        <a:t>#vii</a:t>
                      </a:r>
                      <a:endParaRPr lang="fr-FR" sz="2400" strike="sngStrik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C1AD79"/>
                    </a:solidFill>
                  </a:tcPr>
                </a:tc>
              </a:tr>
              <a:tr h="713875"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Mineur</a:t>
                      </a:r>
                      <a:r>
                        <a:rPr lang="fr-FR" baseline="0" dirty="0" smtClean="0">
                          <a:solidFill>
                            <a:schemeClr val="tx1"/>
                          </a:solidFill>
                        </a:rPr>
                        <a:t> ascendant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ii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III #5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IV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chemeClr val="tx1"/>
                          </a:solidFill>
                        </a:rPr>
                        <a:t>#</a:t>
                      </a:r>
                      <a:r>
                        <a:rPr lang="fr-FR" sz="2400" strike="sngStrike" dirty="0" smtClean="0">
                          <a:solidFill>
                            <a:schemeClr val="tx1"/>
                          </a:solidFill>
                        </a:rPr>
                        <a:t>vi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1AD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strike="sngStrike" dirty="0" smtClean="0">
                          <a:solidFill>
                            <a:schemeClr val="tx1"/>
                          </a:solidFill>
                        </a:rPr>
                        <a:t>#vii</a:t>
                      </a:r>
                      <a:endParaRPr lang="fr-FR" sz="240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1AD79"/>
                    </a:solidFill>
                  </a:tcPr>
                </a:tc>
              </a:tr>
              <a:tr h="713875">
                <a:tc>
                  <a:txBody>
                    <a:bodyPr/>
                    <a:lstStyle/>
                    <a:p>
                      <a:r>
                        <a:rPr lang="fr-FR" sz="1800" dirty="0" smtClean="0">
                          <a:solidFill>
                            <a:srgbClr val="000000"/>
                          </a:solidFill>
                        </a:rPr>
                        <a:t>Mineur descendant</a:t>
                      </a:r>
                      <a:endParaRPr lang="fr-FR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000000"/>
                          </a:solidFill>
                        </a:rPr>
                        <a:t>i</a:t>
                      </a:r>
                      <a:endParaRPr lang="fr-FR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strike="sngStrike" dirty="0" smtClean="0">
                          <a:solidFill>
                            <a:srgbClr val="000000"/>
                          </a:solidFill>
                        </a:rPr>
                        <a:t>ii</a:t>
                      </a:r>
                      <a:endParaRPr lang="fr-FR" sz="2400" strike="sngStrik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000000"/>
                          </a:solidFill>
                        </a:rPr>
                        <a:t>iii</a:t>
                      </a:r>
                      <a:endParaRPr lang="fr-FR" sz="2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000000"/>
                          </a:solidFill>
                        </a:rPr>
                        <a:t>IV</a:t>
                      </a:r>
                      <a:endParaRPr lang="fr-FR" sz="2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000000"/>
                          </a:solidFill>
                        </a:rPr>
                        <a:t>v</a:t>
                      </a:r>
                      <a:endParaRPr lang="fr-FR" sz="2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solidFill>
                            <a:srgbClr val="000000"/>
                          </a:solidFill>
                        </a:rPr>
                        <a:t>VI</a:t>
                      </a:r>
                      <a:endParaRPr lang="fr-FR" sz="2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strike="noStrike" dirty="0" smtClean="0">
                          <a:solidFill>
                            <a:srgbClr val="000000"/>
                          </a:solidFill>
                        </a:rPr>
                        <a:t>VII</a:t>
                      </a:r>
                      <a:endParaRPr lang="fr-FR" sz="2400" strike="noStrik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3366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Chiffrage en exemple</a:t>
            </a:r>
            <a:endParaRPr lang="fr-FR" dirty="0"/>
          </a:p>
        </p:txBody>
      </p:sp>
      <p:pic>
        <p:nvPicPr>
          <p:cNvPr id="7" name="Espace réservé du contenu 6" descr="Capture d’écran 2010-10-19 à 12.33.56.png"/>
          <p:cNvPicPr>
            <a:picLocks noGrp="1" noChangeAspect="1"/>
          </p:cNvPicPr>
          <p:nvPr>
            <p:ph idx="1"/>
          </p:nvPr>
        </p:nvPicPr>
        <p:blipFill>
          <a:blip r:embed="rId2"/>
          <a:srcRect t="-14563" b="-1456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Chiffrage correction</a:t>
            </a:r>
            <a:endParaRPr lang="fr-FR" dirty="0"/>
          </a:p>
        </p:txBody>
      </p:sp>
      <p:pic>
        <p:nvPicPr>
          <p:cNvPr id="4" name="Espace réservé du contenu 3" descr="Capture d’écran 2010-10-19 à 12.37.48.png"/>
          <p:cNvPicPr>
            <a:picLocks noGrp="1" noChangeAspect="1"/>
          </p:cNvPicPr>
          <p:nvPr>
            <p:ph idx="1"/>
          </p:nvPr>
        </p:nvPicPr>
        <p:blipFill>
          <a:blip r:embed="rId2"/>
          <a:srcRect t="-4559" b="-455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Chiffrage romain</a:t>
            </a:r>
            <a:br>
              <a:rPr lang="fr-FR" dirty="0" smtClean="0"/>
            </a:br>
            <a:r>
              <a:rPr lang="fr-FR" dirty="0" smtClean="0"/>
              <a:t> Le syndrome Matriochka</a:t>
            </a:r>
            <a:endParaRPr lang="fr-FR" dirty="0"/>
          </a:p>
        </p:txBody>
      </p:sp>
      <p:pic>
        <p:nvPicPr>
          <p:cNvPr id="4" name="Espace réservé du contenu 3" descr="matriochka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0697" r="-3069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Chiffrage romain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8024" y="2133601"/>
            <a:ext cx="7637451" cy="3931920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Plusieurs théories, plusieurs visions, et plusieurs usages de l’harmonie sont possibles.</a:t>
            </a:r>
          </a:p>
          <a:p>
            <a:r>
              <a:rPr lang="fr-FR" dirty="0" smtClean="0"/>
              <a:t>Selon qu’on considère qu’une pièce est « </a:t>
            </a:r>
            <a:r>
              <a:rPr lang="fr-FR" i="1" dirty="0" err="1" smtClean="0"/>
              <a:t>monotonale</a:t>
            </a:r>
            <a:r>
              <a:rPr lang="fr-FR" i="1" dirty="0" smtClean="0"/>
              <a:t> » </a:t>
            </a:r>
            <a:r>
              <a:rPr lang="fr-FR" dirty="0" smtClean="0"/>
              <a:t>, qu’il y a des modulations structurelles, ou que chaque tonalité est passagère, on n’analysera pas de la même façon.</a:t>
            </a:r>
          </a:p>
          <a:p>
            <a:r>
              <a:rPr lang="fr-FR" dirty="0" smtClean="0"/>
              <a:t>Lors d’une modulation, on chiffre en fonction du nouveau centre tonal ; le passage de l’un à l’autre est en général fait par des </a:t>
            </a:r>
            <a:r>
              <a:rPr lang="fr-FR" i="1" dirty="0" smtClean="0"/>
              <a:t>degrés mixtes</a:t>
            </a:r>
            <a:r>
              <a:rPr lang="fr-FR" dirty="0" smtClean="0"/>
              <a:t>, qu’on peut souligner par un double chiffrage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Chiffrage : emprunts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8326" y="2133601"/>
            <a:ext cx="7867149" cy="3931920"/>
          </a:xfrm>
        </p:spPr>
        <p:txBody>
          <a:bodyPr/>
          <a:lstStyle/>
          <a:p>
            <a:r>
              <a:rPr lang="fr-FR" dirty="0" smtClean="0"/>
              <a:t>On peut noter les </a:t>
            </a:r>
            <a:r>
              <a:rPr lang="fr-FR" b="1" dirty="0" smtClean="0"/>
              <a:t>emprunts </a:t>
            </a:r>
            <a:r>
              <a:rPr lang="fr-FR" dirty="0" smtClean="0"/>
              <a:t>de différentes façons :</a:t>
            </a:r>
          </a:p>
          <a:p>
            <a:pPr lvl="1"/>
            <a:r>
              <a:rPr lang="fr-FR" dirty="0" smtClean="0"/>
              <a:t>Par des tonalités entre parenthèses, puis un chiffrage de degré habituel</a:t>
            </a:r>
          </a:p>
          <a:p>
            <a:pPr lvl="1"/>
            <a:r>
              <a:rPr lang="fr-FR" dirty="0" smtClean="0"/>
              <a:t>V/IV </a:t>
            </a:r>
            <a:r>
              <a:rPr lang="fr-FR" i="1" dirty="0" smtClean="0"/>
              <a:t>veut dire  « </a:t>
            </a:r>
            <a:r>
              <a:rPr lang="fr-FR" dirty="0" smtClean="0"/>
              <a:t>dans le ton passager de IV, accord du V »</a:t>
            </a:r>
          </a:p>
          <a:p>
            <a:pPr lvl="1"/>
            <a:r>
              <a:rPr lang="fr-FR" dirty="0" smtClean="0"/>
              <a:t>Cousin/tante </a:t>
            </a:r>
            <a:r>
              <a:rPr lang="fr-FR" i="1" dirty="0" smtClean="0"/>
              <a:t>veut dire</a:t>
            </a:r>
            <a:r>
              <a:rPr lang="fr-FR" dirty="0" smtClean="0"/>
              <a:t> « tu connais ma tante, et ben c’est son cousin 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Chiffrage : Emprunt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fr-FR" b="1" dirty="0" smtClean="0">
                <a:solidFill>
                  <a:srgbClr val="FF0000"/>
                </a:solidFill>
              </a:rPr>
              <a:t>I – IV – V – I   </a:t>
            </a:r>
            <a:r>
              <a:rPr lang="fr-FR" dirty="0" smtClean="0"/>
              <a:t>pourrait s’écrire     </a:t>
            </a:r>
            <a:r>
              <a:rPr lang="fr-FR" dirty="0" smtClean="0">
                <a:solidFill>
                  <a:srgbClr val="FF0000"/>
                </a:solidFill>
              </a:rPr>
              <a:t>I</a:t>
            </a:r>
            <a:r>
              <a:rPr lang="fr-FR" dirty="0" smtClean="0"/>
              <a:t>/I – </a:t>
            </a:r>
            <a:r>
              <a:rPr lang="fr-FR" dirty="0" smtClean="0">
                <a:solidFill>
                  <a:srgbClr val="FF0000"/>
                </a:solidFill>
              </a:rPr>
              <a:t>IV</a:t>
            </a:r>
            <a:r>
              <a:rPr lang="fr-FR" dirty="0" smtClean="0"/>
              <a:t>/I – </a:t>
            </a:r>
            <a:r>
              <a:rPr lang="fr-FR" dirty="0" smtClean="0">
                <a:solidFill>
                  <a:srgbClr val="FF0000"/>
                </a:solidFill>
              </a:rPr>
              <a:t>V</a:t>
            </a:r>
            <a:r>
              <a:rPr lang="fr-FR" dirty="0" smtClean="0"/>
              <a:t>/I – </a:t>
            </a:r>
            <a:r>
              <a:rPr lang="fr-FR" dirty="0" smtClean="0">
                <a:solidFill>
                  <a:srgbClr val="FF0000"/>
                </a:solidFill>
              </a:rPr>
              <a:t>I</a:t>
            </a:r>
            <a:r>
              <a:rPr lang="fr-FR" dirty="0" smtClean="0"/>
              <a:t>/I</a:t>
            </a:r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r>
              <a:rPr lang="fr-FR" dirty="0" smtClean="0"/>
              <a:t>     			ou bien	          </a:t>
            </a:r>
            <a:r>
              <a:rPr lang="fr-FR" u="sng" dirty="0" smtClean="0">
                <a:solidFill>
                  <a:srgbClr val="FF0000"/>
                </a:solidFill>
              </a:rPr>
              <a:t>I – IV – V – I </a:t>
            </a:r>
          </a:p>
          <a:p>
            <a:pPr lvl="8">
              <a:buNone/>
            </a:pPr>
            <a:r>
              <a:rPr lang="fr-FR" dirty="0" smtClean="0"/>
              <a:t>                     I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Chiffrage combinés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900112" y="1843257"/>
            <a:ext cx="7345363" cy="4222264"/>
          </a:xfrm>
        </p:spPr>
        <p:txBody>
          <a:bodyPr/>
          <a:lstStyle/>
          <a:p>
            <a:r>
              <a:rPr lang="fr-FR" dirty="0" smtClean="0"/>
              <a:t>Problèmes…</a:t>
            </a:r>
            <a:endParaRPr lang="fr-FR" dirty="0"/>
          </a:p>
        </p:txBody>
      </p:sp>
      <p:pic>
        <p:nvPicPr>
          <p:cNvPr id="6" name="Image 5" descr="Image 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610" y="2400649"/>
            <a:ext cx="5386780" cy="3664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Waldstein</a:t>
            </a:r>
            <a:endParaRPr lang="fr-FR" dirty="0"/>
          </a:p>
        </p:txBody>
      </p:sp>
      <p:pic>
        <p:nvPicPr>
          <p:cNvPr id="7" name="Espace réservé du contenu 6" descr="Capture d’écran 2010-10-19 à 12.18.03.png"/>
          <p:cNvPicPr>
            <a:picLocks noGrp="1" noChangeAspect="1"/>
          </p:cNvPicPr>
          <p:nvPr>
            <p:ph idx="1"/>
          </p:nvPr>
        </p:nvPicPr>
        <p:blipFill>
          <a:blip r:embed="rId2"/>
          <a:srcRect l="-9745" r="-9745"/>
          <a:stretch>
            <a:fillRect/>
          </a:stretch>
        </p:blipFill>
        <p:spPr>
          <a:xfrm>
            <a:off x="0" y="1584008"/>
            <a:ext cx="8372078" cy="44815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80962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Waldstein - 1</a:t>
            </a:r>
            <a:endParaRPr lang="fr-FR" dirty="0"/>
          </a:p>
        </p:txBody>
      </p:sp>
      <p:pic>
        <p:nvPicPr>
          <p:cNvPr id="6" name="Espace réservé du contenu 5" descr="01-Diapositive n°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0049" r="-20049"/>
          <a:stretch>
            <a:fillRect/>
          </a:stretch>
        </p:blipFill>
        <p:spPr>
          <a:xfrm>
            <a:off x="0" y="1472587"/>
            <a:ext cx="8580227" cy="459293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Waldstein (suite)</a:t>
            </a:r>
            <a:endParaRPr lang="fr-FR" dirty="0"/>
          </a:p>
        </p:txBody>
      </p:sp>
      <p:pic>
        <p:nvPicPr>
          <p:cNvPr id="6" name="Espace réservé du contenu 5" descr="02-Diapositive n°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0049" r="-20049"/>
          <a:stretch>
            <a:fillRect/>
          </a:stretch>
        </p:blipFill>
        <p:spPr>
          <a:xfrm>
            <a:off x="504238" y="1769806"/>
            <a:ext cx="8024982" cy="429571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Waldstein 3</a:t>
            </a:r>
            <a:endParaRPr lang="fr-FR" dirty="0"/>
          </a:p>
        </p:txBody>
      </p:sp>
      <p:pic>
        <p:nvPicPr>
          <p:cNvPr id="4" name="Espace réservé du contenu 3" descr="03-Diapositive n°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0049" r="-20049"/>
          <a:stretch>
            <a:fillRect/>
          </a:stretch>
        </p:blipFill>
        <p:spPr>
          <a:xfrm>
            <a:off x="311387" y="1584008"/>
            <a:ext cx="8832613" cy="472803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06-Diapositive n°7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0049" r="-2004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Chiffrage de fonction</a:t>
            </a:r>
            <a:endParaRPr lang="fr-FR" dirty="0"/>
          </a:p>
        </p:txBody>
      </p:sp>
      <p:pic>
        <p:nvPicPr>
          <p:cNvPr id="4" name="Espace réservé du contenu 3" descr="fonction_publique.gif"/>
          <p:cNvPicPr>
            <a:picLocks noGrp="1" noChangeAspect="1"/>
          </p:cNvPicPr>
          <p:nvPr>
            <p:ph idx="1"/>
          </p:nvPr>
        </p:nvPicPr>
        <p:blipFill>
          <a:blip r:embed="rId2"/>
          <a:srcRect l="-25274" r="-2527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Fonctions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 théorie des degrés reconnaît 7 entités distinctes dans une tonalité ( I, ii, iii, IV, V, vi, vii )</a:t>
            </a:r>
          </a:p>
          <a:p>
            <a:r>
              <a:rPr lang="fr-FR" dirty="0" smtClean="0"/>
              <a:t>La théorie des fonctions reconnaît 3 fonctions fondamentales, qui englobent les 7 degrés. </a:t>
            </a:r>
          </a:p>
          <a:p>
            <a:r>
              <a:rPr lang="fr-FR" dirty="0" smtClean="0"/>
              <a:t>Ces 3 fonctions s’articulent de manière logique, et servent à exprimer une tonalité.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Fonctions Riemanniennes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Riemann : réduit toute phrase musicale à l’enchaînement de base cadentiel</a:t>
            </a:r>
          </a:p>
          <a:p>
            <a:pPr lvl="1"/>
            <a:r>
              <a:rPr lang="fr-FR" dirty="0" smtClean="0"/>
              <a:t>I – V – I : Cadence </a:t>
            </a:r>
            <a:r>
              <a:rPr lang="fr-FR" i="1" dirty="0" smtClean="0"/>
              <a:t>parfaite </a:t>
            </a:r>
            <a:r>
              <a:rPr lang="fr-FR" dirty="0" smtClean="0"/>
              <a:t>(dominante du </a:t>
            </a:r>
            <a:r>
              <a:rPr lang="fr-FR" i="1" dirty="0" smtClean="0"/>
              <a:t>dessus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I – IV – I : Cadence </a:t>
            </a:r>
            <a:r>
              <a:rPr lang="fr-FR" i="1" dirty="0" smtClean="0"/>
              <a:t>plagale </a:t>
            </a:r>
            <a:r>
              <a:rPr lang="fr-FR" dirty="0" smtClean="0"/>
              <a:t>(dominante du </a:t>
            </a:r>
            <a:r>
              <a:rPr lang="fr-FR" i="1" dirty="0" smtClean="0"/>
              <a:t>dessous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I – IV – V – I : Cadence plus développée</a:t>
            </a:r>
          </a:p>
          <a:p>
            <a:r>
              <a:rPr lang="fr-FR" dirty="0" smtClean="0"/>
              <a:t>L’accord et le degré forment désormais une entité indissoluble, correspondant à une fonction déterminée :</a:t>
            </a:r>
          </a:p>
          <a:p>
            <a:pPr lvl="3"/>
            <a:r>
              <a:rPr lang="fr-FR" dirty="0" smtClean="0"/>
              <a:t>I : Fonction de Tonique (T)</a:t>
            </a:r>
          </a:p>
          <a:p>
            <a:pPr lvl="3"/>
            <a:r>
              <a:rPr lang="fr-FR" dirty="0" smtClean="0"/>
              <a:t>V : Fonction de Dominante (D)</a:t>
            </a:r>
          </a:p>
          <a:p>
            <a:pPr lvl="3"/>
            <a:r>
              <a:rPr lang="fr-FR" dirty="0" smtClean="0"/>
              <a:t>IV : Fonction de Sous-Dominante (S) ou </a:t>
            </a:r>
            <a:r>
              <a:rPr lang="fr-FR" dirty="0" err="1" smtClean="0"/>
              <a:t>pré-dominante</a:t>
            </a:r>
            <a:endParaRPr lang="fr-FR" dirty="0" smtClean="0"/>
          </a:p>
          <a:p>
            <a:pPr lvl="1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musique et la syntaxe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Avec le nouveau système, les cadences précédentes deviennent : </a:t>
            </a:r>
          </a:p>
          <a:p>
            <a:pPr lvl="1"/>
            <a:r>
              <a:rPr lang="fr-FR" dirty="0" smtClean="0"/>
              <a:t>T – D –T </a:t>
            </a:r>
          </a:p>
          <a:p>
            <a:pPr lvl="1"/>
            <a:r>
              <a:rPr lang="fr-FR" dirty="0" smtClean="0"/>
              <a:t>T – S – T </a:t>
            </a:r>
          </a:p>
          <a:p>
            <a:pPr lvl="1"/>
            <a:r>
              <a:rPr lang="fr-FR" dirty="0" smtClean="0"/>
              <a:t>T – S – D – T </a:t>
            </a:r>
          </a:p>
          <a:p>
            <a:r>
              <a:rPr lang="fr-FR" dirty="0" smtClean="0"/>
              <a:t>Ces trois formules peuvent résumer une grande partie de la littérature tonale…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Musique et syntaxe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Paul aime Marie</a:t>
            </a:r>
            <a:endParaRPr lang="fr-FR" dirty="0"/>
          </a:p>
        </p:txBody>
      </p:sp>
      <p:pic>
        <p:nvPicPr>
          <p:cNvPr id="8" name="Espace réservé du contenu 7" descr="Image 4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698" b="-698"/>
          <a:stretch>
            <a:fillRect/>
          </a:stretch>
        </p:blipFill>
        <p:spPr/>
      </p:pic>
      <p:sp>
        <p:nvSpPr>
          <p:cNvPr id="6" name="Espace réservé du texte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Aime Paul Marie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9" name="Espace réservé du contenu 8" descr="Image 5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 t="-8987" b="-89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Fonctions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autres accords sont considérés comme des représentants, et sont à distance de tierce (2 notes communes)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Fonctions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900113" y="2092485"/>
          <a:ext cx="7573856" cy="23602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93464"/>
                <a:gridCol w="1893464"/>
                <a:gridCol w="1893464"/>
                <a:gridCol w="1893464"/>
              </a:tblGrid>
              <a:tr h="805746">
                <a:tc>
                  <a:txBody>
                    <a:bodyPr/>
                    <a:lstStyle/>
                    <a:p>
                      <a:r>
                        <a:rPr lang="fr-FR" sz="1400" b="1" cap="all" dirty="0" smtClean="0">
                          <a:solidFill>
                            <a:schemeClr val="tx1"/>
                          </a:solidFill>
                        </a:rPr>
                        <a:t>FONCTIONS</a:t>
                      </a:r>
                      <a:endParaRPr lang="fr-FR" sz="1400" b="1" cap="al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3BF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3BF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3BF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3BFC4"/>
                    </a:solidFill>
                  </a:tcPr>
                </a:tc>
              </a:tr>
              <a:tr h="466821">
                <a:tc>
                  <a:txBody>
                    <a:bodyPr/>
                    <a:lstStyle/>
                    <a:p>
                      <a:r>
                        <a:rPr lang="fr-FR" sz="1400" b="1" cap="all" dirty="0" smtClean="0">
                          <a:solidFill>
                            <a:schemeClr val="tx1"/>
                          </a:solidFill>
                        </a:rPr>
                        <a:t>Accord</a:t>
                      </a:r>
                      <a:endParaRPr lang="fr-FR" sz="1400" b="1" cap="al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fr-FR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chemeClr val="tx1"/>
                          </a:solidFill>
                        </a:rPr>
                        <a:t>IV</a:t>
                      </a:r>
                      <a:endParaRPr lang="fr-FR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chemeClr val="tx1"/>
                          </a:solidFill>
                        </a:rPr>
                        <a:t>V</a:t>
                      </a:r>
                      <a:endParaRPr lang="fr-FR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66821">
                <a:tc>
                  <a:txBody>
                    <a:bodyPr/>
                    <a:lstStyle/>
                    <a:p>
                      <a:r>
                        <a:rPr lang="fr-FR" sz="1400" b="1" cap="all" dirty="0" smtClean="0">
                          <a:solidFill>
                            <a:schemeClr val="tx1"/>
                          </a:solidFill>
                        </a:rPr>
                        <a:t>Représentant</a:t>
                      </a:r>
                      <a:endParaRPr lang="fr-FR" sz="1400" b="1" cap="al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tx1"/>
                          </a:solidFill>
                        </a:rPr>
                        <a:t>vi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tx1"/>
                          </a:solidFill>
                        </a:rPr>
                        <a:t>ii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strike="noStrike" dirty="0" smtClean="0">
                          <a:solidFill>
                            <a:schemeClr val="tx1"/>
                          </a:solidFill>
                        </a:rPr>
                        <a:t>iii</a:t>
                      </a:r>
                      <a:endParaRPr lang="fr-FR" sz="2800" strike="noStrik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66821">
                <a:tc>
                  <a:txBody>
                    <a:bodyPr/>
                    <a:lstStyle/>
                    <a:p>
                      <a:r>
                        <a:rPr lang="fr-FR" sz="1400" b="1" cap="all" dirty="0" smtClean="0">
                          <a:solidFill>
                            <a:schemeClr val="tx1"/>
                          </a:solidFill>
                        </a:rPr>
                        <a:t>Représentant</a:t>
                      </a:r>
                      <a:endParaRPr lang="fr-FR" sz="1400" b="1" cap="al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tx1"/>
                          </a:solidFill>
                        </a:rPr>
                        <a:t>iii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 smtClean="0">
                          <a:solidFill>
                            <a:schemeClr val="tx1"/>
                          </a:solidFill>
                        </a:rPr>
                        <a:t>vi</a:t>
                      </a:r>
                      <a:endParaRPr lang="fr-FR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strike="sngStrike" dirty="0" smtClean="0">
                          <a:solidFill>
                            <a:schemeClr val="tx1"/>
                          </a:solidFill>
                        </a:rPr>
                        <a:t>vii</a:t>
                      </a:r>
                      <a:endParaRPr lang="fr-FR" sz="280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300" dirty="0" smtClean="0"/>
              <a:t>Progressions harmoniques</a:t>
            </a:r>
            <a:endParaRPr lang="fr-FR" sz="43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Les premiers pas d’un petit être harmonique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 maintenir en équilibre</a:t>
            </a:r>
            <a:endParaRPr lang="fr-FR" dirty="0"/>
          </a:p>
        </p:txBody>
      </p:sp>
      <p:pic>
        <p:nvPicPr>
          <p:cNvPr id="7" name="Espace réservé du contenu 6" descr="coloriage-bob-eponge-equilibre-gary.gif.jpe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14236" r="-14236"/>
          <a:stretch>
            <a:fillRect/>
          </a:stretch>
        </p:blipFill>
        <p:spPr/>
      </p:pic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Maintenir une harmonie </a:t>
            </a:r>
          </a:p>
          <a:p>
            <a:endParaRPr lang="fr-FR" b="1" dirty="0" smtClean="0"/>
          </a:p>
          <a:p>
            <a:r>
              <a:rPr lang="fr-FR" sz="2500" b="1" dirty="0" smtClean="0"/>
              <a:t>PROLONGATION</a:t>
            </a:r>
            <a:endParaRPr lang="fr-FR" sz="2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Tomber</a:t>
            </a:r>
            <a:endParaRPr lang="fr-FR" dirty="0"/>
          </a:p>
        </p:txBody>
      </p:sp>
      <p:pic>
        <p:nvPicPr>
          <p:cNvPr id="5" name="Espace réservé du contenu 4" descr="431659661_small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8951" r="-8951"/>
          <a:stretch>
            <a:fillRect/>
          </a:stretch>
        </p:blipFill>
        <p:spPr/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La chute, </a:t>
            </a:r>
            <a:r>
              <a:rPr lang="fr-FR" i="1" dirty="0" err="1" smtClean="0"/>
              <a:t>cadere</a:t>
            </a:r>
            <a:r>
              <a:rPr lang="fr-FR" dirty="0" smtClean="0"/>
              <a:t> – tomber, </a:t>
            </a:r>
          </a:p>
          <a:p>
            <a:endParaRPr lang="fr-FR" b="1" dirty="0" smtClean="0"/>
          </a:p>
          <a:p>
            <a:pPr algn="ctr">
              <a:buNone/>
            </a:pPr>
            <a:r>
              <a:rPr lang="fr-FR" sz="3400" b="1" dirty="0" smtClean="0"/>
              <a:t>CADENCES</a:t>
            </a:r>
            <a:endParaRPr lang="fr-FR" sz="3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 déplacer</a:t>
            </a:r>
            <a:endParaRPr lang="fr-FR" dirty="0"/>
          </a:p>
        </p:txBody>
      </p:sp>
      <p:pic>
        <p:nvPicPr>
          <p:cNvPr id="5" name="Espace réservé du contenu 4" descr="coloriage-carlo-marche.gif.jpe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14236" r="-14236"/>
          <a:stretch>
            <a:fillRect/>
          </a:stretch>
        </p:blipFill>
        <p:spPr/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Marcher, faire les cent pas ou aller quelque part…</a:t>
            </a:r>
          </a:p>
          <a:p>
            <a:endParaRPr lang="fr-FR" b="1" dirty="0" smtClean="0"/>
          </a:p>
          <a:p>
            <a:pPr>
              <a:buNone/>
            </a:pPr>
            <a:r>
              <a:rPr lang="fr-FR" sz="3400" b="1" dirty="0" smtClean="0"/>
              <a:t>MARCHES</a:t>
            </a:r>
            <a:endParaRPr lang="fr-FR" sz="3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Progression harmonique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3700" i="1" dirty="0" smtClean="0"/>
              <a:t>La Prolongation</a:t>
            </a:r>
            <a:endParaRPr lang="fr-FR" sz="37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Progression : Prolongation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b="1" dirty="0" smtClean="0"/>
              <a:t>Prolonger </a:t>
            </a:r>
            <a:r>
              <a:rPr lang="fr-FR" dirty="0" smtClean="0"/>
              <a:t>une harmonie, c’est donner à l’auditeur la sensation qu’une harmonie continue, malgré l’intervention d’autres accords. Une harmonie « prolongée » </a:t>
            </a:r>
            <a:r>
              <a:rPr lang="fr-FR" i="1" dirty="0" smtClean="0"/>
              <a:t>persiste sans être vraiment présente à chaque moment</a:t>
            </a:r>
            <a:r>
              <a:rPr lang="fr-FR" dirty="0" smtClean="0"/>
              <a:t>.</a:t>
            </a:r>
          </a:p>
          <a:p>
            <a:r>
              <a:rPr lang="fr-FR" dirty="0" smtClean="0"/>
              <a:t>Les accords intermédiaires sont donc </a:t>
            </a:r>
            <a:r>
              <a:rPr lang="fr-FR" i="1" dirty="0" smtClean="0"/>
              <a:t>subordonnés </a:t>
            </a:r>
            <a:r>
              <a:rPr lang="fr-FR" dirty="0" smtClean="0"/>
              <a:t>à l’harmonie principale, et doivent s’y rattacher fortement (mouvements mélodiques, rapport harmonique)</a:t>
            </a:r>
          </a:p>
          <a:p>
            <a:r>
              <a:rPr lang="fr-FR" dirty="0" smtClean="0"/>
              <a:t>On décèle alors deux </a:t>
            </a:r>
            <a:r>
              <a:rPr lang="fr-FR" i="1" dirty="0" smtClean="0"/>
              <a:t>niveaux</a:t>
            </a:r>
            <a:r>
              <a:rPr lang="fr-FR" dirty="0" smtClean="0"/>
              <a:t> d’activité harmonique, un niveau de surface et un niveau profond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Prolongations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pédales</a:t>
            </a:r>
          </a:p>
          <a:p>
            <a:r>
              <a:rPr lang="fr-FR" dirty="0" smtClean="0"/>
              <a:t>Les accords « broderies »</a:t>
            </a:r>
          </a:p>
          <a:p>
            <a:r>
              <a:rPr lang="fr-FR" dirty="0" smtClean="0"/>
              <a:t>Les accords « de passage »</a:t>
            </a:r>
          </a:p>
          <a:p>
            <a:r>
              <a:rPr lang="fr-FR" dirty="0" smtClean="0"/>
              <a:t>Les accords de substitution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Prolongation</a:t>
            </a:r>
            <a:endParaRPr lang="fr-FR" dirty="0"/>
          </a:p>
        </p:txBody>
      </p:sp>
      <p:pic>
        <p:nvPicPr>
          <p:cNvPr id="7" name="Espace réservé du contenu 6" descr="Capture d’écran 2010-11-14 à 14.23.50.png"/>
          <p:cNvPicPr>
            <a:picLocks noGrp="1" noChangeAspect="1"/>
          </p:cNvPicPr>
          <p:nvPr>
            <p:ph idx="1"/>
          </p:nvPr>
        </p:nvPicPr>
        <p:blipFill>
          <a:blip r:embed="rId2"/>
          <a:srcRect t="-24435" b="-24435"/>
          <a:stretch>
            <a:fillRect/>
          </a:stretch>
        </p:blipFill>
        <p:spPr/>
      </p:pic>
      <p:sp>
        <p:nvSpPr>
          <p:cNvPr id="6" name="Espace réservé du texte 5"/>
          <p:cNvSpPr>
            <a:spLocks noGrp="1"/>
          </p:cNvSpPr>
          <p:nvPr>
            <p:ph type="body" sz="half" idx="4294967295"/>
          </p:nvPr>
        </p:nvSpPr>
        <p:spPr>
          <a:xfrm>
            <a:off x="310768" y="2133602"/>
            <a:ext cx="4458840" cy="554884"/>
          </a:xfrm>
        </p:spPr>
        <p:txBody>
          <a:bodyPr/>
          <a:lstStyle/>
          <a:p>
            <a:r>
              <a:rPr lang="fr-FR" dirty="0" smtClean="0"/>
              <a:t>Les pédales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Prolongation : accords broderie</a:t>
            </a:r>
            <a:endParaRPr lang="fr-FR" dirty="0"/>
          </a:p>
        </p:txBody>
      </p:sp>
      <p:pic>
        <p:nvPicPr>
          <p:cNvPr id="9" name="Espace réservé du contenu 8" descr="Capture d’écran 2010-11-14 à 14.27.18.png"/>
          <p:cNvPicPr>
            <a:picLocks noGrp="1" noChangeAspect="1"/>
          </p:cNvPicPr>
          <p:nvPr>
            <p:ph idx="1"/>
          </p:nvPr>
        </p:nvPicPr>
        <p:blipFill>
          <a:blip r:embed="rId2"/>
          <a:srcRect t="-26909" b="-2690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Prolongation : accord broderie</a:t>
            </a:r>
            <a:endParaRPr lang="fr-FR" dirty="0"/>
          </a:p>
        </p:txBody>
      </p:sp>
      <p:pic>
        <p:nvPicPr>
          <p:cNvPr id="4" name="Espace réservé du contenu 3" descr="Capture d’écran 2010-11-14 à 14.27.48.png"/>
          <p:cNvPicPr>
            <a:picLocks noGrp="1" noChangeAspect="1"/>
          </p:cNvPicPr>
          <p:nvPr>
            <p:ph idx="1"/>
          </p:nvPr>
        </p:nvPicPr>
        <p:blipFill>
          <a:blip r:embed="rId2"/>
          <a:srcRect t="-29067" b="-2906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Prolongation : accord de passage</a:t>
            </a:r>
            <a:endParaRPr lang="fr-FR" dirty="0"/>
          </a:p>
        </p:txBody>
      </p:sp>
      <p:pic>
        <p:nvPicPr>
          <p:cNvPr id="4" name="Espace réservé du contenu 3" descr="Capture d’écran 2010-11-14 à 14.29.27.png"/>
          <p:cNvPicPr>
            <a:picLocks noGrp="1" noChangeAspect="1"/>
          </p:cNvPicPr>
          <p:nvPr>
            <p:ph idx="1"/>
          </p:nvPr>
        </p:nvPicPr>
        <p:blipFill>
          <a:blip r:embed="rId2"/>
          <a:srcRect t="-67275" b="-67275"/>
          <a:stretch>
            <a:fillRect/>
          </a:stretch>
        </p:blipFill>
        <p:spPr>
          <a:xfrm>
            <a:off x="413148" y="1584008"/>
            <a:ext cx="8372078" cy="44815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Prolongation : Accords de substitution</a:t>
            </a:r>
            <a:endParaRPr lang="fr-FR" dirty="0"/>
          </a:p>
        </p:txBody>
      </p:sp>
      <p:pic>
        <p:nvPicPr>
          <p:cNvPr id="4" name="Espace réservé du contenu 3" descr="Capture d’écran 2010-11-14 à 14.31.04.png"/>
          <p:cNvPicPr>
            <a:picLocks noGrp="1" noChangeAspect="1"/>
          </p:cNvPicPr>
          <p:nvPr>
            <p:ph idx="1"/>
          </p:nvPr>
        </p:nvPicPr>
        <p:blipFill>
          <a:blip r:embed="rId2"/>
          <a:srcRect t="-62479" b="-62479"/>
          <a:stretch>
            <a:fillRect/>
          </a:stretch>
        </p:blipFill>
        <p:spPr>
          <a:xfrm>
            <a:off x="142875" y="1349375"/>
            <a:ext cx="8840061" cy="473202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Progression harmonique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3700" i="1" dirty="0" smtClean="0"/>
              <a:t>Les cadences</a:t>
            </a:r>
            <a:endParaRPr lang="fr-FR" sz="37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Progression : Cadences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Les </a:t>
            </a:r>
            <a:r>
              <a:rPr lang="fr-FR" b="1" dirty="0" smtClean="0"/>
              <a:t>cadences</a:t>
            </a:r>
            <a:r>
              <a:rPr lang="fr-FR" dirty="0" smtClean="0"/>
              <a:t> servent à confirmer une tonalité implicite, de manière forte avec les cadences parfaites, ou moins marquée avec les </a:t>
            </a:r>
            <a:r>
              <a:rPr lang="fr-FR" dirty="0" err="1" smtClean="0"/>
              <a:t>demi-cadences</a:t>
            </a:r>
            <a:r>
              <a:rPr lang="fr-FR" dirty="0" smtClean="0"/>
              <a:t> </a:t>
            </a:r>
          </a:p>
          <a:p>
            <a:r>
              <a:rPr lang="fr-FR" dirty="0" smtClean="0"/>
              <a:t>Cadence parfaite :</a:t>
            </a:r>
          </a:p>
          <a:p>
            <a:pPr lvl="2"/>
            <a:r>
              <a:rPr lang="fr-FR" dirty="0" smtClean="0"/>
              <a:t>Cycle complet 	T – S – D – T </a:t>
            </a:r>
          </a:p>
          <a:p>
            <a:pPr lvl="2"/>
            <a:r>
              <a:rPr lang="fr-FR" dirty="0" smtClean="0"/>
              <a:t>Cycle incomplet	T – D – T </a:t>
            </a:r>
          </a:p>
          <a:p>
            <a:r>
              <a:rPr lang="fr-FR" dirty="0" smtClean="0"/>
              <a:t>Les « embellissements » de cadence</a:t>
            </a:r>
          </a:p>
          <a:p>
            <a:pPr lvl="1"/>
            <a:r>
              <a:rPr lang="fr-FR" dirty="0" smtClean="0"/>
              <a:t>Dominante : l’accord 6/4 de cadence</a:t>
            </a:r>
          </a:p>
          <a:p>
            <a:pPr lvl="1"/>
            <a:r>
              <a:rPr lang="fr-FR" dirty="0" err="1" smtClean="0"/>
              <a:t>Pré-dominante</a:t>
            </a:r>
            <a:r>
              <a:rPr lang="fr-FR" dirty="0" smtClean="0"/>
              <a:t> : II6, sixte napolitaine, </a:t>
            </a:r>
            <a:r>
              <a:rPr lang="fr-FR" dirty="0" err="1" smtClean="0"/>
              <a:t>mvt</a:t>
            </a:r>
            <a:r>
              <a:rPr lang="fr-FR" dirty="0" smtClean="0"/>
              <a:t> chromatique</a:t>
            </a:r>
          </a:p>
          <a:p>
            <a:r>
              <a:rPr lang="fr-FR" dirty="0" smtClean="0"/>
              <a:t>Cadence rompue</a:t>
            </a:r>
          </a:p>
          <a:p>
            <a:pPr lvl="2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Cadences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Cadence parfaite</a:t>
            </a:r>
            <a:endParaRPr lang="fr-FR" dirty="0"/>
          </a:p>
        </p:txBody>
      </p:sp>
      <p:pic>
        <p:nvPicPr>
          <p:cNvPr id="4" name="Espace réservé du contenu 3" descr="Capture d’écran 2010-11-14 à 14.31.15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30412" b="-30412"/>
          <a:stretch>
            <a:fillRect/>
          </a:stretch>
        </p:blipFill>
        <p:spPr/>
      </p:pic>
      <p:sp>
        <p:nvSpPr>
          <p:cNvPr id="8" name="Espace réservé du texte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 smtClean="0"/>
              <a:t>Cadence parfaite</a:t>
            </a:r>
          </a:p>
          <a:p>
            <a:r>
              <a:rPr lang="fr-FR" dirty="0" smtClean="0"/>
              <a:t>Embellissement de D </a:t>
            </a:r>
            <a:endParaRPr lang="fr-FR" dirty="0"/>
          </a:p>
        </p:txBody>
      </p:sp>
      <p:pic>
        <p:nvPicPr>
          <p:cNvPr id="6" name="Espace réservé du contenu 5" descr="Capture d’écran 2010-11-14 à 14.31.22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 t="-22313" b="-2231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Cadences : embellissement de SD</a:t>
            </a:r>
            <a:endParaRPr lang="fr-FR" dirty="0"/>
          </a:p>
        </p:txBody>
      </p:sp>
      <p:pic>
        <p:nvPicPr>
          <p:cNvPr id="4" name="Espace réservé du contenu 3" descr="Capture d’écran 2010-11-14 à 14.31.29.png"/>
          <p:cNvPicPr>
            <a:picLocks noGrp="1" noChangeAspect="1"/>
          </p:cNvPicPr>
          <p:nvPr>
            <p:ph idx="1"/>
          </p:nvPr>
        </p:nvPicPr>
        <p:blipFill>
          <a:blip r:embed="rId2"/>
          <a:srcRect t="-36036" b="-3603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Cadences : embellissement de SD</a:t>
            </a:r>
            <a:endParaRPr lang="fr-FR" dirty="0"/>
          </a:p>
        </p:txBody>
      </p:sp>
      <p:pic>
        <p:nvPicPr>
          <p:cNvPr id="4" name="Espace réservé du contenu 3" descr="Capture d’écran 2010-11-14 à 14.31.40.png"/>
          <p:cNvPicPr>
            <a:picLocks noGrp="1" noChangeAspect="1"/>
          </p:cNvPicPr>
          <p:nvPr>
            <p:ph idx="1"/>
          </p:nvPr>
        </p:nvPicPr>
        <p:blipFill>
          <a:blip r:embed="rId2"/>
          <a:srcRect t="-29396" b="-2939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Cadences : embellissement de SD</a:t>
            </a:r>
            <a:endParaRPr lang="fr-FR" dirty="0"/>
          </a:p>
        </p:txBody>
      </p:sp>
      <p:pic>
        <p:nvPicPr>
          <p:cNvPr id="4" name="Espace réservé du contenu 3" descr="Capture d’écran 2010-11-14 à 14.32.08.png"/>
          <p:cNvPicPr>
            <a:picLocks noGrp="1" noChangeAspect="1"/>
          </p:cNvPicPr>
          <p:nvPr>
            <p:ph idx="1"/>
          </p:nvPr>
        </p:nvPicPr>
        <p:blipFill>
          <a:blip r:embed="rId2"/>
          <a:srcRect t="-6762" b="-676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Cadence : embellissement de T</a:t>
            </a:r>
            <a:endParaRPr lang="fr-FR" dirty="0"/>
          </a:p>
        </p:txBody>
      </p:sp>
      <p:pic>
        <p:nvPicPr>
          <p:cNvPr id="4" name="Espace réservé du contenu 3" descr="Capture d’écran 2010-11-14 à 14.32.13.png"/>
          <p:cNvPicPr>
            <a:picLocks noGrp="1" noChangeAspect="1"/>
          </p:cNvPicPr>
          <p:nvPr>
            <p:ph idx="1"/>
          </p:nvPr>
        </p:nvPicPr>
        <p:blipFill>
          <a:blip r:embed="rId2"/>
          <a:srcRect t="-34337" b="-3433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Cadence : évitée</a:t>
            </a:r>
            <a:endParaRPr lang="fr-FR" dirty="0"/>
          </a:p>
        </p:txBody>
      </p:sp>
      <p:pic>
        <p:nvPicPr>
          <p:cNvPr id="4" name="Espace réservé du contenu 3" descr="Capture d’écran 2010-11-14 à 14.32.33.png"/>
          <p:cNvPicPr>
            <a:picLocks noGrp="1" noChangeAspect="1"/>
          </p:cNvPicPr>
          <p:nvPr>
            <p:ph idx="1"/>
          </p:nvPr>
        </p:nvPicPr>
        <p:blipFill>
          <a:blip r:embed="rId2"/>
          <a:srcRect t="-48208" b="-48208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Demi cadence</a:t>
            </a:r>
            <a:endParaRPr lang="fr-FR" dirty="0"/>
          </a:p>
        </p:txBody>
      </p:sp>
      <p:pic>
        <p:nvPicPr>
          <p:cNvPr id="4" name="Espace réservé du contenu 3" descr="Capture d’écran 2010-11-14 à 14.32.41.png"/>
          <p:cNvPicPr>
            <a:picLocks noGrp="1" noChangeAspect="1"/>
          </p:cNvPicPr>
          <p:nvPr>
            <p:ph idx="1"/>
          </p:nvPr>
        </p:nvPicPr>
        <p:blipFill>
          <a:blip r:embed="rId2"/>
          <a:srcRect t="-5870" b="-587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Progression harmonique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3700" i="1" dirty="0" smtClean="0"/>
              <a:t>Les marches</a:t>
            </a:r>
            <a:endParaRPr lang="fr-FR" sz="37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Progression : Marches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Sera considérée comme telle toute </a:t>
            </a:r>
            <a:r>
              <a:rPr lang="fr-FR" b="1" dirty="0" smtClean="0"/>
              <a:t>reproduction (R) systématique immédiate</a:t>
            </a:r>
            <a:r>
              <a:rPr lang="fr-FR" dirty="0" smtClean="0"/>
              <a:t>, à un palier supérieur ou inférieur de l'échelle sonore (tonale), d'un </a:t>
            </a:r>
            <a:r>
              <a:rPr lang="fr-FR" b="1" dirty="0" smtClean="0"/>
              <a:t>modèle </a:t>
            </a:r>
            <a:r>
              <a:rPr lang="fr-FR" dirty="0" smtClean="0"/>
              <a:t>(M) correspondant à un </a:t>
            </a:r>
            <a:r>
              <a:rPr lang="fr-FR" b="1" dirty="0" smtClean="0"/>
              <a:t>ensemble harmonique </a:t>
            </a:r>
            <a:r>
              <a:rPr lang="fr-FR" dirty="0" smtClean="0"/>
              <a:t>d'au moins 2 termes (fonctions)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Marches : Chute des 5tes</a:t>
            </a:r>
            <a:endParaRPr lang="fr-FR" dirty="0"/>
          </a:p>
        </p:txBody>
      </p:sp>
      <p:pic>
        <p:nvPicPr>
          <p:cNvPr id="4" name="Espace réservé du contenu 3" descr="Capture d’écran 2010-11-14 à 14.43.12.png"/>
          <p:cNvPicPr>
            <a:picLocks noGrp="1" noChangeAspect="1"/>
          </p:cNvPicPr>
          <p:nvPr>
            <p:ph idx="1"/>
          </p:nvPr>
        </p:nvPicPr>
        <p:blipFill>
          <a:blip r:embed="rId2"/>
          <a:srcRect t="-79598" b="-79598"/>
          <a:stretch>
            <a:fillRect/>
          </a:stretch>
        </p:blipFill>
        <p:spPr>
          <a:xfrm>
            <a:off x="79704" y="1361758"/>
            <a:ext cx="8784897" cy="470249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Marche : Chute des 5tes</a:t>
            </a:r>
            <a:endParaRPr lang="fr-FR" dirty="0"/>
          </a:p>
        </p:txBody>
      </p:sp>
      <p:pic>
        <p:nvPicPr>
          <p:cNvPr id="4" name="Espace réservé du contenu 3" descr="Capture d’écran 2010-11-14 à 14.43.30.png"/>
          <p:cNvPicPr>
            <a:picLocks noGrp="1" noChangeAspect="1"/>
          </p:cNvPicPr>
          <p:nvPr>
            <p:ph idx="1"/>
          </p:nvPr>
        </p:nvPicPr>
        <p:blipFill>
          <a:blip r:embed="rId2"/>
          <a:srcRect t="-29530" b="-2953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Marche : 5tes ascendantes</a:t>
            </a:r>
            <a:endParaRPr lang="fr-FR" dirty="0"/>
          </a:p>
        </p:txBody>
      </p:sp>
      <p:pic>
        <p:nvPicPr>
          <p:cNvPr id="6" name="Espace réservé du contenu 5" descr="Capture d’écran 2010-11-14 à 14.46.37.png"/>
          <p:cNvPicPr>
            <a:picLocks noGrp="1" noChangeAspect="1"/>
          </p:cNvPicPr>
          <p:nvPr>
            <p:ph idx="1"/>
          </p:nvPr>
        </p:nvPicPr>
        <p:blipFill>
          <a:blip r:embed="rId2"/>
          <a:srcRect l="-32759" r="-3275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Marche : 3ces descendantes</a:t>
            </a:r>
            <a:endParaRPr lang="fr-FR" dirty="0"/>
          </a:p>
        </p:txBody>
      </p:sp>
      <p:pic>
        <p:nvPicPr>
          <p:cNvPr id="4" name="Espace réservé du contenu 3" descr="Capture d’écran 2010-11-14 à 14.43.47.png"/>
          <p:cNvPicPr>
            <a:picLocks noGrp="1" noChangeAspect="1"/>
          </p:cNvPicPr>
          <p:nvPr>
            <p:ph idx="1"/>
          </p:nvPr>
        </p:nvPicPr>
        <p:blipFill>
          <a:blip r:embed="rId2"/>
          <a:srcRect t="-49929" b="-49929"/>
          <a:stretch>
            <a:fillRect/>
          </a:stretch>
        </p:blipFill>
        <p:spPr>
          <a:xfrm>
            <a:off x="402035" y="1584008"/>
            <a:ext cx="8372078" cy="44815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Marches : 3ces ascendantes</a:t>
            </a:r>
            <a:endParaRPr lang="fr-FR" dirty="0"/>
          </a:p>
        </p:txBody>
      </p:sp>
      <p:pic>
        <p:nvPicPr>
          <p:cNvPr id="6" name="Espace réservé du contenu 5" descr="Capture d’écran 2010-11-14 à 14.48.00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6464" r="-1646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Marches : 2ndes descendantes</a:t>
            </a:r>
            <a:endParaRPr lang="fr-FR" dirty="0"/>
          </a:p>
        </p:txBody>
      </p:sp>
      <p:pic>
        <p:nvPicPr>
          <p:cNvPr id="6" name="Espace réservé du contenu 5" descr="Capture d’écran 2010-11-14 à 14.48.44.png"/>
          <p:cNvPicPr>
            <a:picLocks noGrp="1" noChangeAspect="1"/>
          </p:cNvPicPr>
          <p:nvPr>
            <p:ph idx="1"/>
          </p:nvPr>
        </p:nvPicPr>
        <p:blipFill>
          <a:blip r:embed="rId2"/>
          <a:srcRect t="-51119" b="-51119"/>
          <a:stretch>
            <a:fillRect/>
          </a:stretch>
        </p:blipFill>
        <p:spPr>
          <a:xfrm>
            <a:off x="333375" y="1830231"/>
            <a:ext cx="8508999" cy="455480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Marches : 2ndes ascendantes</a:t>
            </a:r>
            <a:endParaRPr lang="fr-FR" dirty="0"/>
          </a:p>
        </p:txBody>
      </p:sp>
      <p:pic>
        <p:nvPicPr>
          <p:cNvPr id="4" name="Espace réservé du contenu 3" descr="Capture d’écran 2010-11-14 à 14.49.35.png"/>
          <p:cNvPicPr>
            <a:picLocks noGrp="1" noChangeAspect="1"/>
          </p:cNvPicPr>
          <p:nvPr>
            <p:ph idx="1"/>
          </p:nvPr>
        </p:nvPicPr>
        <p:blipFill>
          <a:blip r:embed="rId2"/>
          <a:srcRect t="-49271" b="-4927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Marches : 2ndes ascendantes</a:t>
            </a:r>
            <a:endParaRPr lang="fr-FR" dirty="0"/>
          </a:p>
        </p:txBody>
      </p:sp>
      <p:pic>
        <p:nvPicPr>
          <p:cNvPr id="4" name="Espace réservé du contenu 3" descr="Capture d’écran 2010-11-14 à 14.49.41.png"/>
          <p:cNvPicPr>
            <a:picLocks noGrp="1" noChangeAspect="1"/>
          </p:cNvPicPr>
          <p:nvPr>
            <p:ph idx="1"/>
          </p:nvPr>
        </p:nvPicPr>
        <p:blipFill>
          <a:blip r:embed="rId2"/>
          <a:srcRect l="-8075" r="-807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FFFFFF"/>
      </a:dk1>
      <a:lt1>
        <a:srgbClr val="000000"/>
      </a:lt1>
      <a:dk2>
        <a:srgbClr val="7C8F97"/>
      </a:dk2>
      <a:lt2>
        <a:srgbClr val="D1D0C8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15619</TotalTime>
  <Words>1662</Words>
  <Application>Microsoft Macintosh PowerPoint</Application>
  <PresentationFormat>Présentation à l'écran (4:3)</PresentationFormat>
  <Paragraphs>318</Paragraphs>
  <Slides>83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83</vt:i4>
      </vt:variant>
    </vt:vector>
  </HeadingPairs>
  <TitlesOfParts>
    <vt:vector size="84" baseType="lpstr">
      <vt:lpstr>Capital</vt:lpstr>
      <vt:lpstr>LE CHIFFRAGE pour les nuls étudiants</vt:lpstr>
      <vt:lpstr>La notation</vt:lpstr>
      <vt:lpstr>De la notation</vt:lpstr>
      <vt:lpstr>1ère Etape : La basse chiffrée</vt:lpstr>
      <vt:lpstr>Exemple Juste</vt:lpstr>
      <vt:lpstr>Exemple juste</vt:lpstr>
      <vt:lpstr>Exemple juste</vt:lpstr>
      <vt:lpstr>Exemple faux</vt:lpstr>
      <vt:lpstr>Exemple juste</vt:lpstr>
      <vt:lpstr>Exemple faux</vt:lpstr>
      <vt:lpstr>Exemple faux</vt:lpstr>
      <vt:lpstr>Exemple juste</vt:lpstr>
      <vt:lpstr>Exemple faux</vt:lpstr>
      <vt:lpstr>Exemple juste</vt:lpstr>
      <vt:lpstr>Basse chiffrée</vt:lpstr>
      <vt:lpstr>Basse chiffrée</vt:lpstr>
      <vt:lpstr>Basse Chiffrée</vt:lpstr>
      <vt:lpstr>Chiffrage - Hakim</vt:lpstr>
      <vt:lpstr>Chiffrage Hakim</vt:lpstr>
      <vt:lpstr>Chiffrage américain</vt:lpstr>
      <vt:lpstr>Chiffrage américain</vt:lpstr>
      <vt:lpstr>Chiffrage américain allemand</vt:lpstr>
      <vt:lpstr>Chiffrage Américain</vt:lpstr>
      <vt:lpstr>Chiffrage américain</vt:lpstr>
      <vt:lpstr>Exemple juste</vt:lpstr>
      <vt:lpstr>Exemple juste</vt:lpstr>
      <vt:lpstr>Chiffrage américain</vt:lpstr>
      <vt:lpstr>Chiffrage américain</vt:lpstr>
      <vt:lpstr>Chiffrage américain</vt:lpstr>
      <vt:lpstr>Chiffrage de degrés (romain)</vt:lpstr>
      <vt:lpstr>Chiffrage de basse fondamentale (degrés)</vt:lpstr>
      <vt:lpstr>Règles pour un triomphe romain</vt:lpstr>
      <vt:lpstr>Chiffrage romain</vt:lpstr>
      <vt:lpstr>Chiffrage en exemple</vt:lpstr>
      <vt:lpstr>Chiffrage correction</vt:lpstr>
      <vt:lpstr>Chiffrage romain  Le syndrome Matriochka</vt:lpstr>
      <vt:lpstr>Chiffrage romain</vt:lpstr>
      <vt:lpstr>Chiffrage : emprunts</vt:lpstr>
      <vt:lpstr>Chiffrage : Emprunt</vt:lpstr>
      <vt:lpstr>Chiffrage combinés</vt:lpstr>
      <vt:lpstr>Waldstein</vt:lpstr>
      <vt:lpstr>Waldstein - 1</vt:lpstr>
      <vt:lpstr>Waldstein (suite)</vt:lpstr>
      <vt:lpstr>Waldstein 3</vt:lpstr>
      <vt:lpstr>Diapositive 45</vt:lpstr>
      <vt:lpstr>Chiffrage de fonction</vt:lpstr>
      <vt:lpstr>Fonctions</vt:lpstr>
      <vt:lpstr>Fonctions Riemanniennes</vt:lpstr>
      <vt:lpstr>La musique et la syntaxe</vt:lpstr>
      <vt:lpstr>Musique et syntaxe</vt:lpstr>
      <vt:lpstr>Fonctions </vt:lpstr>
      <vt:lpstr>Fonctions</vt:lpstr>
      <vt:lpstr>Progressions harmoniques</vt:lpstr>
      <vt:lpstr>Se maintenir en équilibre</vt:lpstr>
      <vt:lpstr>Tomber</vt:lpstr>
      <vt:lpstr>Se déplacer</vt:lpstr>
      <vt:lpstr>Progression harmonique</vt:lpstr>
      <vt:lpstr>Progression : Prolongation</vt:lpstr>
      <vt:lpstr>Prolongations</vt:lpstr>
      <vt:lpstr>Prolongation</vt:lpstr>
      <vt:lpstr>Prolongation : accords broderie</vt:lpstr>
      <vt:lpstr>Prolongation : accord broderie</vt:lpstr>
      <vt:lpstr>Prolongation : accord de passage</vt:lpstr>
      <vt:lpstr>Prolongation : Accords de substitution</vt:lpstr>
      <vt:lpstr>Progression harmonique</vt:lpstr>
      <vt:lpstr>Progression : Cadences</vt:lpstr>
      <vt:lpstr>Cadences</vt:lpstr>
      <vt:lpstr>Cadences : embellissement de SD</vt:lpstr>
      <vt:lpstr>Cadences : embellissement de SD</vt:lpstr>
      <vt:lpstr>Cadences : embellissement de SD</vt:lpstr>
      <vt:lpstr>Cadence : embellissement de T</vt:lpstr>
      <vt:lpstr>Cadence : évitée</vt:lpstr>
      <vt:lpstr>Demi cadence</vt:lpstr>
      <vt:lpstr>Progression harmonique</vt:lpstr>
      <vt:lpstr>Progression : Marches</vt:lpstr>
      <vt:lpstr>Marches : Chute des 5tes</vt:lpstr>
      <vt:lpstr>Marche : Chute des 5tes</vt:lpstr>
      <vt:lpstr>Marche : 5tes ascendantes</vt:lpstr>
      <vt:lpstr>Marche : 3ces descendantes</vt:lpstr>
      <vt:lpstr>Marches : 3ces ascendantes</vt:lpstr>
      <vt:lpstr>Marches : 2ndes descendantes</vt:lpstr>
      <vt:lpstr>Marches : 2ndes ascendantes</vt:lpstr>
      <vt:lpstr>Marches : 2ndes ascendantes</vt:lpstr>
    </vt:vector>
  </TitlesOfParts>
  <Company>Cosmicpiano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chiffrage pour les nuls</dc:title>
  <dc:creator>Michaël Ertzscheid</dc:creator>
  <cp:lastModifiedBy>Michaël Ertzscheid</cp:lastModifiedBy>
  <cp:revision>9</cp:revision>
  <dcterms:created xsi:type="dcterms:W3CDTF">2011-10-11T10:30:28Z</dcterms:created>
  <dcterms:modified xsi:type="dcterms:W3CDTF">2011-10-11T12:37:52Z</dcterms:modified>
</cp:coreProperties>
</file>